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7" r:id="rId2"/>
    <p:sldId id="269" r:id="rId3"/>
    <p:sldId id="270" r:id="rId4"/>
    <p:sldId id="274" r:id="rId5"/>
    <p:sldId id="276" r:id="rId6"/>
    <p:sldId id="265" r:id="rId7"/>
    <p:sldId id="267" r:id="rId8"/>
    <p:sldId id="268" r:id="rId9"/>
    <p:sldId id="266" r:id="rId10"/>
    <p:sldId id="271" r:id="rId11"/>
    <p:sldId id="272" r:id="rId12"/>
    <p:sldId id="275" r:id="rId13"/>
    <p:sldId id="258" r:id="rId14"/>
    <p:sldId id="277" r:id="rId15"/>
    <p:sldId id="278" r:id="rId16"/>
    <p:sldId id="279" r:id="rId17"/>
    <p:sldId id="280" r:id="rId18"/>
    <p:sldId id="283" r:id="rId19"/>
    <p:sldId id="282" r:id="rId20"/>
    <p:sldId id="284" r:id="rId21"/>
    <p:sldId id="263" r:id="rId22"/>
    <p:sldId id="285" r:id="rId23"/>
    <p:sldId id="286" r:id="rId24"/>
    <p:sldId id="260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C70A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81"/>
    <p:restoredTop sz="96327"/>
  </p:normalViewPr>
  <p:slideViewPr>
    <p:cSldViewPr snapToGrid="0">
      <p:cViewPr varScale="1">
        <p:scale>
          <a:sx n="119" d="100"/>
          <a:sy n="119" d="100"/>
        </p:scale>
        <p:origin x="224" y="184"/>
      </p:cViewPr>
      <p:guideLst/>
    </p:cSldViewPr>
  </p:slideViewPr>
  <p:outlineViewPr>
    <p:cViewPr>
      <p:scale>
        <a:sx n="85" d="100"/>
        <a:sy n="8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604494-2906-6C41-B680-7B9C9D655A0F}" type="datetimeFigureOut">
              <a:rPr lang="en-KR" smtClean="0"/>
              <a:t>7/21/25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D4200-F41A-AB42-BA11-5F5CB7E75B8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3022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406515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03206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01405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67326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2927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680638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700937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928770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050001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209034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65535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4880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324025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452683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504975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154537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482194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202155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914100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331584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916252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62900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396934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004935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818734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509482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053034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355176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734326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886338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455267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598042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18434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244528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538974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051999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516256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747443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880342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592722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760538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308701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24665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69076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45193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67484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02581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86376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22CCED-5265-722D-A681-F636C30EDEF9}"/>
              </a:ext>
            </a:extLst>
          </p:cNvPr>
          <p:cNvCxnSpPr/>
          <p:nvPr userDrawn="1"/>
        </p:nvCxnSpPr>
        <p:spPr>
          <a:xfrm>
            <a:off x="244549" y="563526"/>
            <a:ext cx="1065043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140282-1517-6333-5830-FC7D8AD2DCCC}"/>
              </a:ext>
            </a:extLst>
          </p:cNvPr>
          <p:cNvSpPr txBox="1"/>
          <p:nvPr userDrawn="1"/>
        </p:nvSpPr>
        <p:spPr>
          <a:xfrm>
            <a:off x="935989" y="231242"/>
            <a:ext cx="174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 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latin typeface=""/>
                <a:ea typeface="Dotum" panose="020B0600000101010101" pitchFamily="34" charset="-127"/>
                <a:cs typeface="Arima Madurai" pitchFamily="2" charset="77"/>
              </a:rPr>
              <a:t>정석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dirty="0">
                <a:solidFill>
                  <a:srgbClr val="C70A07"/>
                </a:solidFill>
                <a:latin typeface="+mj-ea"/>
                <a:ea typeface="+mj-ea"/>
              </a:rPr>
              <a:t>4</a:t>
            </a:r>
            <a:r>
              <a:rPr lang="ko-KR" altLang="en-US" dirty="0">
                <a:solidFill>
                  <a:srgbClr val="C70A07"/>
                </a:solidFill>
                <a:latin typeface="+mj-ea"/>
                <a:ea typeface="+mj-ea"/>
              </a:rPr>
              <a:t>판</a:t>
            </a:r>
            <a:endParaRPr lang="en-KR" dirty="0">
              <a:solidFill>
                <a:srgbClr val="C70A07"/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1C0DBC-9E58-F161-CAA9-83C03FAC7173}"/>
              </a:ext>
            </a:extLst>
          </p:cNvPr>
          <p:cNvSpPr txBox="1"/>
          <p:nvPr userDrawn="1"/>
        </p:nvSpPr>
        <p:spPr>
          <a:xfrm>
            <a:off x="2033582" y="223564"/>
            <a:ext cx="1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- JDK 21</a:t>
            </a:r>
            <a:endParaRPr lang="en-K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CE4DAE-CD36-EC0F-0B70-8C24D1404FD5}"/>
              </a:ext>
            </a:extLst>
          </p:cNvPr>
          <p:cNvSpPr txBox="1"/>
          <p:nvPr userDrawn="1"/>
        </p:nvSpPr>
        <p:spPr>
          <a:xfrm>
            <a:off x="367744" y="164489"/>
            <a:ext cx="825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Java</a:t>
            </a:r>
            <a:endParaRPr lang="en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3DA473-A76A-E9B2-75C6-46C8949840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92472" y="162205"/>
            <a:ext cx="793538" cy="12256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FDC0B1B-1EC5-D593-E41E-4AFA36CA3985}"/>
              </a:ext>
            </a:extLst>
          </p:cNvPr>
          <p:cNvSpPr/>
          <p:nvPr userDrawn="1"/>
        </p:nvSpPr>
        <p:spPr>
          <a:xfrm>
            <a:off x="248985" y="258052"/>
            <a:ext cx="65164" cy="3054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highlight>
                <a:srgbClr val="FF00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88F0FA-C210-1E19-6208-831B7422A8DF}"/>
              </a:ext>
            </a:extLst>
          </p:cNvPr>
          <p:cNvSpPr txBox="1"/>
          <p:nvPr userDrawn="1"/>
        </p:nvSpPr>
        <p:spPr>
          <a:xfrm>
            <a:off x="892045" y="282666"/>
            <a:ext cx="381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의</a:t>
            </a:r>
            <a:endParaRPr lang="en-KR" sz="1400" dirty="0">
              <a:solidFill>
                <a:srgbClr val="C70A07"/>
              </a:solidFill>
              <a:latin typeface="+mj-ea"/>
              <a:ea typeface="+mj-ea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D16383C-ECF3-EEBB-BF9C-6B8779EDDD73}"/>
              </a:ext>
            </a:extLst>
          </p:cNvPr>
          <p:cNvCxnSpPr/>
          <p:nvPr userDrawn="1"/>
        </p:nvCxnSpPr>
        <p:spPr>
          <a:xfrm>
            <a:off x="1128843" y="6523331"/>
            <a:ext cx="1123733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159AAF9-7345-73EC-1DAE-73EEEA3A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7895" y="6310366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468F7B-8F27-5FB4-532B-4A1DE5F6DB4E}"/>
              </a:ext>
            </a:extLst>
          </p:cNvPr>
          <p:cNvSpPr txBox="1"/>
          <p:nvPr userDrawn="1"/>
        </p:nvSpPr>
        <p:spPr>
          <a:xfrm>
            <a:off x="188070" y="647796"/>
            <a:ext cx="4841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ch2_ </a:t>
            </a:r>
            <a:r>
              <a:rPr lang="ko-KR" altLang="en-US" b="1" dirty="0"/>
              <a:t>변수</a:t>
            </a:r>
            <a:endParaRPr lang="en-KR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62E17F-DD7B-B597-982F-C09F1051A094}"/>
              </a:ext>
            </a:extLst>
          </p:cNvPr>
          <p:cNvSpPr/>
          <p:nvPr userDrawn="1"/>
        </p:nvSpPr>
        <p:spPr>
          <a:xfrm rot="5400000">
            <a:off x="10545044" y="267488"/>
            <a:ext cx="45719" cy="6356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highlight>
                <a:srgbClr val="FF0000"/>
              </a:highligh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EE626B5-51E3-A20B-0D65-6176DA587589}"/>
              </a:ext>
            </a:extLst>
          </p:cNvPr>
          <p:cNvSpPr/>
          <p:nvPr userDrawn="1"/>
        </p:nvSpPr>
        <p:spPr>
          <a:xfrm rot="5400000">
            <a:off x="10651403" y="4986552"/>
            <a:ext cx="45719" cy="30354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highlight>
                <a:srgbClr val="FF0000"/>
              </a:highligh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1BD78D-BAD5-00A7-FA92-47604A296988}"/>
              </a:ext>
            </a:extLst>
          </p:cNvPr>
          <p:cNvSpPr txBox="1"/>
          <p:nvPr userDrawn="1"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1154079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58750-A96B-4979-F2E2-2B9EF2216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52E7B8-DEAD-9A76-ED47-573BADB145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B1C2D-D79D-EF16-C98F-BEAE15D5F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F1A86-509A-ED4B-9C15-F061B7FD9121}" type="datetime1">
              <a:rPr lang="en-US" smtClean="0"/>
              <a:t>7/21/25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90856-297B-3AB9-727D-ABAEB15D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0D603-83D6-54FE-72A2-2DC5B2495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0669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FBDA45-02DB-BE37-9DE8-2AB60A8EC1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B281C3-6ED7-8246-5E06-97E93406B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B2999-3433-EC88-C2C7-2686BDBA1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17A3E-CD8D-8C45-BBA0-063435AB1133}" type="datetime1">
              <a:rPr lang="en-US" smtClean="0"/>
              <a:t>7/21/25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617FD-F7DA-B383-7F7F-6F80F8E64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3CDAC-B093-AE08-87D1-0C97FAE99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18829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580FA-2D96-8342-49CF-B1A184961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B76BE-FBAF-0A83-A42A-6751BC7F1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7C3B7-368B-180D-CBD0-FC79D9136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DD4C-4C57-6544-B1A1-5DC453852C74}" type="datetime1">
              <a:rPr lang="en-US" smtClean="0"/>
              <a:t>7/21/25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65913-ABFD-2B5C-01CD-DF2A4B58B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76B29-4FE6-7A4A-EB9D-DD893EFB2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66062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3534D-DB59-405D-CEA6-FFEC52082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6B885F-D159-9406-8B7A-00CEC67EE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9CC6C-9127-F2BB-3E7A-5DA2C96B4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B99F0-9D3D-4142-8329-EC539740EB43}" type="datetime1">
              <a:rPr lang="en-US" smtClean="0"/>
              <a:t>7/21/25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AB0C8-2FD0-9F9A-04EB-147E7F948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DEC8D-37B8-5BE8-C7A2-04E5FC805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23660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31245-3ABF-EA53-24C4-E4563E4BB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24AAF-91D3-31BA-678F-C789521345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DEBE3-5D4C-0D08-0B69-48D5B5F610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F1BE27-5539-0AB4-AF4D-210E87475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C7DE0-954F-044B-8A91-814FB805DC53}" type="datetime1">
              <a:rPr lang="en-US" smtClean="0"/>
              <a:t>7/21/25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C2217B-A3B0-481A-C58F-F125AB9B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DE8FB7-B068-F911-A5FE-6AB0422F4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77594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280B5-6BE9-4210-802D-BEEEB5241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E466C-4591-77D1-6006-64B96F275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EFF48D-9535-4680-D53B-EF924654F8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9D0EC2-31D5-248A-6721-033B7B565B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7A6DEA-DF7D-C43A-1AE1-2E5FAAB1C8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F51089-0ADE-EA9D-5692-F8FF0A1B5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56009-DBED-514E-8FBF-F1365F35E094}" type="datetime1">
              <a:rPr lang="en-US" smtClean="0"/>
              <a:t>7/21/25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E2ED8B-E9B1-40BB-3C72-F85B7C8A8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5623C6-3997-959A-FEE0-07C05D7A7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39180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8CF53-C69C-B6BE-C644-81792A50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DC63A0-7BB3-9D97-DB3E-8DFD81679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AA34-212C-2140-BE1B-628A25176F47}" type="datetime1">
              <a:rPr lang="en-US" smtClean="0"/>
              <a:t>7/21/25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78663E-17F6-0B7F-BB0E-6796C859A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FB01B6-108E-9163-3E81-FEC5CDA76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68604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854562-621D-229F-DB6F-4646C8BC9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108F-52BD-D148-9012-45980D8AF0AC}" type="datetime1">
              <a:rPr lang="en-US" smtClean="0"/>
              <a:t>7/21/25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12CAAC-9D31-3F4D-4AA6-941AD6D2B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E8B4C5-8818-D772-0DDD-BE80A7FF2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71102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E8FD4-AD0A-E140-C1EC-C1A807A53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CBAFF-EF3F-B5A7-5153-161204965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9153E-DE4F-7EC9-B951-E0E94221B1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5483AE-8A78-81F6-2453-B867BC30E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A52AD-7FCB-8F4D-9265-BECBE2CDEE82}" type="datetime1">
              <a:rPr lang="en-US" smtClean="0"/>
              <a:t>7/21/25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36D4F2-B650-F58A-04AD-101818C59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DC158E-6874-955C-58F0-DA89ED16A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94643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2C680-50D0-5630-C25C-F4D30036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F1976F-14B3-009D-86C9-4706BE53B1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24A338-8589-0EE0-DF11-14D72D60E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D0F637-BEDB-54F2-B143-6FFF0932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2D42E-CCCB-B440-A59A-50C2F693F526}" type="datetime1">
              <a:rPr lang="en-US" smtClean="0"/>
              <a:t>7/21/25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0387C0-2BFB-81C9-E4D0-90FDC9E2E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D6CBD-0218-E477-FD4E-368ED50EB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76718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56EE24-BF10-6341-0C37-A3FAA862E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B44CA-E13F-FAA6-1353-E9B0E8A2F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ABDCB-A7F6-DDD5-8685-75AD76A456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9F974-D50D-DE44-95F2-945A4B9B276B}" type="datetime1">
              <a:rPr lang="en-US" smtClean="0"/>
              <a:t>7/21/25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B941C-45B5-CC30-6038-4386EC5FE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E978A-D7EE-6ABC-1554-1E19B8305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65414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2-1</a:t>
            </a:r>
            <a:r>
              <a:rPr lang="ko-KR" altLang="en-US" b="1" dirty="0"/>
              <a:t> 변수란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698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변수란</a:t>
            </a:r>
            <a:r>
              <a:rPr lang="en-US" altLang="ko-KR" sz="3200" b="1" dirty="0"/>
              <a:t>?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1371599" y="2460171"/>
            <a:ext cx="7913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</a:rPr>
              <a:t>하나의 값</a:t>
            </a:r>
            <a:r>
              <a:rPr lang="ko-KR" altLang="en-US" sz="2800" b="1" dirty="0"/>
              <a:t>을 저장하기 위한 </a:t>
            </a:r>
            <a:r>
              <a:rPr lang="ko-KR" altLang="en-US" sz="2800" b="1" dirty="0">
                <a:solidFill>
                  <a:srgbClr val="FF0000"/>
                </a:solidFill>
              </a:rPr>
              <a:t>저장 공간</a:t>
            </a:r>
            <a:endParaRPr lang="en-KR" sz="2800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4C1947-7089-DF99-2D28-84C8908F109C}"/>
              </a:ext>
            </a:extLst>
          </p:cNvPr>
          <p:cNvSpPr txBox="1"/>
          <p:nvPr/>
        </p:nvSpPr>
        <p:spPr>
          <a:xfrm>
            <a:off x="1556656" y="3526972"/>
            <a:ext cx="3842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1.</a:t>
            </a:r>
            <a:r>
              <a:rPr lang="ko-KR" altLang="en-US" sz="2800" dirty="0"/>
              <a:t> 저장공간 만들기</a:t>
            </a:r>
            <a:endParaRPr lang="en-KR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D771A8-03BF-645A-939E-C93CF0141ABF}"/>
              </a:ext>
            </a:extLst>
          </p:cNvPr>
          <p:cNvSpPr txBox="1"/>
          <p:nvPr/>
        </p:nvSpPr>
        <p:spPr>
          <a:xfrm>
            <a:off x="1556656" y="4292602"/>
            <a:ext cx="3135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2.</a:t>
            </a:r>
            <a:r>
              <a:rPr lang="ko-KR" altLang="en-US" sz="2800" dirty="0"/>
              <a:t> 쓰기</a:t>
            </a:r>
            <a:endParaRPr lang="en-KR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D9FDF1-00F8-36C6-3B41-0D8AC38162C6}"/>
              </a:ext>
            </a:extLst>
          </p:cNvPr>
          <p:cNvSpPr txBox="1"/>
          <p:nvPr/>
        </p:nvSpPr>
        <p:spPr>
          <a:xfrm>
            <a:off x="1556656" y="4991707"/>
            <a:ext cx="7130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3.</a:t>
            </a:r>
            <a:r>
              <a:rPr lang="ko-KR" altLang="en-US" sz="2800" dirty="0"/>
              <a:t> 읽기</a:t>
            </a:r>
            <a:endParaRPr lang="en-KR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D11BB6-9555-B199-656C-D23169D392F1}"/>
              </a:ext>
            </a:extLst>
          </p:cNvPr>
          <p:cNvSpPr txBox="1"/>
          <p:nvPr/>
        </p:nvSpPr>
        <p:spPr>
          <a:xfrm>
            <a:off x="5236028" y="3461657"/>
            <a:ext cx="3842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int </a:t>
            </a:r>
            <a:r>
              <a:rPr lang="en-US" sz="3200" b="1" dirty="0">
                <a:solidFill>
                  <a:srgbClr val="FF0000"/>
                </a:solidFill>
              </a:rPr>
              <a:t>age</a:t>
            </a:r>
            <a:r>
              <a:rPr lang="en-US" sz="3200" b="1" dirty="0"/>
              <a:t>; </a:t>
            </a:r>
            <a:endParaRPr lang="en-KR" sz="32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98FAB4-CB7B-E92F-C736-3366C533C662}"/>
              </a:ext>
            </a:extLst>
          </p:cNvPr>
          <p:cNvSpPr txBox="1"/>
          <p:nvPr/>
        </p:nvSpPr>
        <p:spPr>
          <a:xfrm>
            <a:off x="5236028" y="4201885"/>
            <a:ext cx="3842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age</a:t>
            </a:r>
            <a:r>
              <a:rPr lang="en-US" sz="3200" b="1" dirty="0"/>
              <a:t> = 10;</a:t>
            </a:r>
            <a:endParaRPr lang="en-KR" sz="3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D68253-D8E0-812B-2EAC-0DB0F90967EF}"/>
              </a:ext>
            </a:extLst>
          </p:cNvPr>
          <p:cNvSpPr txBox="1"/>
          <p:nvPr/>
        </p:nvSpPr>
        <p:spPr>
          <a:xfrm>
            <a:off x="5236028" y="4909457"/>
            <a:ext cx="3984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System.out.print</a:t>
            </a:r>
            <a:r>
              <a:rPr lang="en-US" sz="3200" b="1" dirty="0"/>
              <a:t>(</a:t>
            </a:r>
            <a:r>
              <a:rPr lang="en-US" sz="3200" b="1" dirty="0">
                <a:solidFill>
                  <a:srgbClr val="FF0000"/>
                </a:solidFill>
              </a:rPr>
              <a:t>age</a:t>
            </a:r>
            <a:r>
              <a:rPr lang="en-US" sz="3200" b="1" dirty="0"/>
              <a:t>);</a:t>
            </a:r>
            <a:endParaRPr lang="en-KR" sz="3200" b="1" dirty="0"/>
          </a:p>
        </p:txBody>
      </p:sp>
    </p:spTree>
    <p:extLst>
      <p:ext uri="{BB962C8B-B14F-4D97-AF65-F5344CB8AC3E}">
        <p14:creationId xmlns:p14="http://schemas.microsoft.com/office/powerpoint/2010/main" val="2925555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10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2" y="1611085"/>
            <a:ext cx="9568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변수의 타입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기본형과 참조형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7797F5-623A-BED0-5181-DA49A7974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77" y="2437835"/>
            <a:ext cx="10670115" cy="28453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35B21C-E93B-4A04-C4B0-933E9122BF9E}"/>
              </a:ext>
            </a:extLst>
          </p:cNvPr>
          <p:cNvSpPr txBox="1"/>
          <p:nvPr/>
        </p:nvSpPr>
        <p:spPr>
          <a:xfrm>
            <a:off x="7032978" y="664010"/>
            <a:ext cx="3969005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2-2</a:t>
            </a:r>
            <a:r>
              <a:rPr lang="ko-KR" altLang="en-US" b="1" dirty="0"/>
              <a:t> 변수의 선언과 타입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1077263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11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2" y="1611085"/>
            <a:ext cx="9568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변수의 타입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기본형</a:t>
            </a:r>
            <a:endParaRPr lang="en-KR" sz="3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EB05A2-9E5B-97F8-3C6A-3131D4F15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22" y="2309618"/>
            <a:ext cx="8909756" cy="34204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428B69-691C-730B-799C-AC380DA5F5E1}"/>
              </a:ext>
            </a:extLst>
          </p:cNvPr>
          <p:cNvSpPr txBox="1"/>
          <p:nvPr/>
        </p:nvSpPr>
        <p:spPr>
          <a:xfrm>
            <a:off x="7032978" y="664010"/>
            <a:ext cx="3969005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2-2</a:t>
            </a:r>
            <a:r>
              <a:rPr lang="ko-KR" altLang="en-US" b="1" dirty="0"/>
              <a:t> 변수의 선언과 타입</a:t>
            </a:r>
            <a:endParaRPr lang="en-KR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93D469-46E2-1316-2CB3-3D5101CC4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666" y="653505"/>
            <a:ext cx="4764984" cy="197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06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12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6186312" y="664010"/>
            <a:ext cx="4815672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2-3</a:t>
            </a:r>
            <a:r>
              <a:rPr lang="ko-KR" altLang="en-US" b="1" dirty="0"/>
              <a:t> 상수와 </a:t>
            </a:r>
            <a:r>
              <a:rPr lang="ko-KR" altLang="en-US" b="1" dirty="0" err="1"/>
              <a:t>리터럴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2" y="1611085"/>
            <a:ext cx="9568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상수와 </a:t>
            </a:r>
            <a:r>
              <a:rPr lang="ko-KR" altLang="en-US" sz="3200" b="1" dirty="0" err="1"/>
              <a:t>리터럴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4AB8B4-2B9D-5E98-3A1F-421AF1A0E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55" y="2266350"/>
            <a:ext cx="6810023" cy="15626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3B2E87-CB47-AA44-88DA-8F9483151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115" y="3933471"/>
            <a:ext cx="4919207" cy="228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42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CD1C04-53CE-F063-9CBF-67EF41D6B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13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0A9DC-C51E-BD2A-353C-96DDCA4C3A0E}"/>
              </a:ext>
            </a:extLst>
          </p:cNvPr>
          <p:cNvSpPr txBox="1"/>
          <p:nvPr/>
        </p:nvSpPr>
        <p:spPr>
          <a:xfrm>
            <a:off x="729342" y="1611085"/>
            <a:ext cx="10311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“</a:t>
            </a:r>
            <a:r>
              <a:rPr lang="ko-KR" altLang="en-US" sz="3200" b="1" dirty="0"/>
              <a:t>모든 값에는 타입이 있고</a:t>
            </a:r>
            <a:r>
              <a:rPr lang="en-US" altLang="ko-KR" sz="3200" b="1" dirty="0"/>
              <a:t>,</a:t>
            </a:r>
            <a:r>
              <a:rPr lang="ko-KR" altLang="en-US" sz="3200" b="1" dirty="0"/>
              <a:t> 타입을 모르면 해석할 수 없다</a:t>
            </a:r>
            <a:r>
              <a:rPr lang="en-US" altLang="ko-KR" sz="3200" b="1" dirty="0"/>
              <a:t>.”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C8DD0C-BB1D-CEDA-7F89-51AA9515B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519" y="2506134"/>
            <a:ext cx="1759257" cy="17046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E65D91-49F7-CF4E-9D66-459F7B11BB31}"/>
              </a:ext>
            </a:extLst>
          </p:cNvPr>
          <p:cNvSpPr txBox="1"/>
          <p:nvPr/>
        </p:nvSpPr>
        <p:spPr>
          <a:xfrm>
            <a:off x="6186312" y="664010"/>
            <a:ext cx="4815672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2-3</a:t>
            </a:r>
            <a:r>
              <a:rPr lang="ko-KR" altLang="en-US" b="1" dirty="0"/>
              <a:t> 상수와 </a:t>
            </a:r>
            <a:r>
              <a:rPr lang="ko-KR" altLang="en-US" b="1" dirty="0" err="1"/>
              <a:t>리터럴</a:t>
            </a:r>
            <a:endParaRPr lang="en-KR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7A753D-B88D-8EAD-DA32-405CFABC0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288" y="4165614"/>
            <a:ext cx="6655990" cy="24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201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CD1C04-53CE-F063-9CBF-67EF41D6B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14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0A9DC-C51E-BD2A-353C-96DDCA4C3A0E}"/>
              </a:ext>
            </a:extLst>
          </p:cNvPr>
          <p:cNvSpPr txBox="1"/>
          <p:nvPr/>
        </p:nvSpPr>
        <p:spPr>
          <a:xfrm>
            <a:off x="729342" y="1611085"/>
            <a:ext cx="10311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문자와 문자열</a:t>
            </a:r>
            <a:endParaRPr lang="en-KR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E65D91-49F7-CF4E-9D66-459F7B11BB31}"/>
              </a:ext>
            </a:extLst>
          </p:cNvPr>
          <p:cNvSpPr txBox="1"/>
          <p:nvPr/>
        </p:nvSpPr>
        <p:spPr>
          <a:xfrm>
            <a:off x="6186312" y="664010"/>
            <a:ext cx="4815672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2-3</a:t>
            </a:r>
            <a:r>
              <a:rPr lang="ko-KR" altLang="en-US" b="1" dirty="0"/>
              <a:t> 상수와 </a:t>
            </a:r>
            <a:r>
              <a:rPr lang="ko-KR" altLang="en-US" b="1" dirty="0" err="1"/>
              <a:t>리터럴</a:t>
            </a:r>
            <a:endParaRPr lang="en-KR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93D8A2-7DF5-C884-85C8-ACF88BD2C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88" y="2365665"/>
            <a:ext cx="9111205" cy="7726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01BCE3-E683-9BB4-6E36-08A4F6F3E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554" y="3399223"/>
            <a:ext cx="7990069" cy="108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317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CD1C04-53CE-F063-9CBF-67EF41D6B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15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0A9DC-C51E-BD2A-353C-96DDCA4C3A0E}"/>
              </a:ext>
            </a:extLst>
          </p:cNvPr>
          <p:cNvSpPr txBox="1"/>
          <p:nvPr/>
        </p:nvSpPr>
        <p:spPr>
          <a:xfrm>
            <a:off x="729342" y="1611085"/>
            <a:ext cx="10311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문자열 결합</a:t>
            </a:r>
            <a:endParaRPr lang="en-KR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E65D91-49F7-CF4E-9D66-459F7B11BB31}"/>
              </a:ext>
            </a:extLst>
          </p:cNvPr>
          <p:cNvSpPr txBox="1"/>
          <p:nvPr/>
        </p:nvSpPr>
        <p:spPr>
          <a:xfrm>
            <a:off x="6186312" y="664010"/>
            <a:ext cx="4815672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2-3</a:t>
            </a:r>
            <a:r>
              <a:rPr lang="ko-KR" altLang="en-US" b="1" dirty="0"/>
              <a:t> 상수와 </a:t>
            </a:r>
            <a:r>
              <a:rPr lang="ko-KR" altLang="en-US" b="1" dirty="0" err="1"/>
              <a:t>리터럴</a:t>
            </a:r>
            <a:endParaRPr lang="en-KR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90E542-87CD-8FB5-4846-8046C449F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78" y="2324099"/>
            <a:ext cx="5523089" cy="15685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2118C6-00E0-5B8B-BC07-EC2958BA5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32" y="4254913"/>
            <a:ext cx="8514003" cy="9605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76E5AA-4A4B-041B-FDBF-77501B9EE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5126" y="1997431"/>
            <a:ext cx="5979763" cy="110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62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CD1C04-53CE-F063-9CBF-67EF41D6B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16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0A9DC-C51E-BD2A-353C-96DDCA4C3A0E}"/>
              </a:ext>
            </a:extLst>
          </p:cNvPr>
          <p:cNvSpPr txBox="1"/>
          <p:nvPr/>
        </p:nvSpPr>
        <p:spPr>
          <a:xfrm>
            <a:off x="729342" y="1611085"/>
            <a:ext cx="10311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텍스트 </a:t>
            </a:r>
            <a:r>
              <a:rPr lang="ko-KR" altLang="en-US" sz="3200" b="1" dirty="0" err="1"/>
              <a:t>블럭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JDK 15</a:t>
            </a:r>
            <a:endParaRPr lang="en-KR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E65D91-49F7-CF4E-9D66-459F7B11BB31}"/>
              </a:ext>
            </a:extLst>
          </p:cNvPr>
          <p:cNvSpPr txBox="1"/>
          <p:nvPr/>
        </p:nvSpPr>
        <p:spPr>
          <a:xfrm>
            <a:off x="6186312" y="664010"/>
            <a:ext cx="4815672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2-3</a:t>
            </a:r>
            <a:r>
              <a:rPr lang="ko-KR" altLang="en-US" b="1" dirty="0"/>
              <a:t> 상수와 </a:t>
            </a:r>
            <a:r>
              <a:rPr lang="ko-KR" altLang="en-US" b="1" dirty="0" err="1"/>
              <a:t>리터럴</a:t>
            </a:r>
            <a:endParaRPr lang="en-KR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C3BB18-EFF7-6535-5E64-522D1A2DF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67" y="2307463"/>
            <a:ext cx="5861572" cy="25919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3078AE-8B3B-9A82-B173-23DA0CC59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959" y="4106534"/>
            <a:ext cx="7171263" cy="193696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67350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CD1C04-53CE-F063-9CBF-67EF41D6B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17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0A9DC-C51E-BD2A-353C-96DDCA4C3A0E}"/>
              </a:ext>
            </a:extLst>
          </p:cNvPr>
          <p:cNvSpPr txBox="1"/>
          <p:nvPr/>
        </p:nvSpPr>
        <p:spPr>
          <a:xfrm>
            <a:off x="729342" y="1611085"/>
            <a:ext cx="10311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형식화된 출력 </a:t>
            </a:r>
            <a:r>
              <a:rPr lang="en-US" altLang="ko-KR" sz="3200" b="1" dirty="0"/>
              <a:t>-</a:t>
            </a:r>
            <a:r>
              <a:rPr lang="ko-KR" altLang="en-US" sz="3200" b="1" dirty="0"/>
              <a:t> </a:t>
            </a:r>
            <a:r>
              <a:rPr lang="en-US" sz="3200" b="1" dirty="0" err="1"/>
              <a:t>printf</a:t>
            </a:r>
            <a:r>
              <a:rPr lang="en-US" sz="3200" b="1" dirty="0"/>
              <a:t>()</a:t>
            </a:r>
            <a:endParaRPr lang="en-KR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E65D91-49F7-CF4E-9D66-459F7B11BB31}"/>
              </a:ext>
            </a:extLst>
          </p:cNvPr>
          <p:cNvSpPr txBox="1"/>
          <p:nvPr/>
        </p:nvSpPr>
        <p:spPr>
          <a:xfrm>
            <a:off x="6186312" y="664010"/>
            <a:ext cx="4815672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2-4</a:t>
            </a:r>
            <a:r>
              <a:rPr lang="ko-KR" altLang="en-US" b="1" dirty="0"/>
              <a:t> 화면 입력과 출력</a:t>
            </a:r>
            <a:r>
              <a:rPr lang="en-US" altLang="ko-KR" b="1" dirty="0"/>
              <a:t> – </a:t>
            </a:r>
            <a:r>
              <a:rPr lang="en-US" altLang="ko-KR" b="1" dirty="0" err="1"/>
              <a:t>printf</a:t>
            </a:r>
            <a:r>
              <a:rPr lang="en-US" altLang="ko-KR" b="1" dirty="0"/>
              <a:t>()</a:t>
            </a:r>
            <a:r>
              <a:rPr lang="ko-KR" altLang="en-US" b="1" dirty="0"/>
              <a:t>와 </a:t>
            </a:r>
            <a:r>
              <a:rPr lang="en-US" altLang="ko-KR" b="1" dirty="0"/>
              <a:t>Scanner</a:t>
            </a:r>
            <a:endParaRPr lang="en-K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9FF46B-D7E2-39F6-E343-D7D1F7A47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998" y="2330927"/>
            <a:ext cx="8909757" cy="11975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54FF47-0418-D8FC-DFF7-B1808F4E3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725274"/>
            <a:ext cx="7772400" cy="200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86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CD1C04-53CE-F063-9CBF-67EF41D6B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18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0A9DC-C51E-BD2A-353C-96DDCA4C3A0E}"/>
              </a:ext>
            </a:extLst>
          </p:cNvPr>
          <p:cNvSpPr txBox="1"/>
          <p:nvPr/>
        </p:nvSpPr>
        <p:spPr>
          <a:xfrm>
            <a:off x="729342" y="1611085"/>
            <a:ext cx="10311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형식화된 출력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형식 지시자</a:t>
            </a:r>
            <a:endParaRPr lang="en-KR" sz="3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394FB9-387D-307B-10EA-80BE3905C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22" y="2257777"/>
            <a:ext cx="5674569" cy="35757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74F8A4-9408-6AB2-22EF-F1E39A00C393}"/>
              </a:ext>
            </a:extLst>
          </p:cNvPr>
          <p:cNvSpPr txBox="1"/>
          <p:nvPr/>
        </p:nvSpPr>
        <p:spPr>
          <a:xfrm>
            <a:off x="6186312" y="664010"/>
            <a:ext cx="4815672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2-4</a:t>
            </a:r>
            <a:r>
              <a:rPr lang="ko-KR" altLang="en-US" b="1" dirty="0"/>
              <a:t> 화면 입력과 출력</a:t>
            </a:r>
            <a:r>
              <a:rPr lang="en-US" altLang="ko-KR" b="1" dirty="0"/>
              <a:t> – </a:t>
            </a:r>
            <a:r>
              <a:rPr lang="en-US" altLang="ko-KR" b="1" dirty="0" err="1"/>
              <a:t>printf</a:t>
            </a:r>
            <a:r>
              <a:rPr lang="en-US" altLang="ko-KR" b="1" dirty="0"/>
              <a:t>()</a:t>
            </a:r>
            <a:r>
              <a:rPr lang="ko-KR" altLang="en-US" b="1" dirty="0"/>
              <a:t>와 </a:t>
            </a:r>
            <a:r>
              <a:rPr lang="en-US" altLang="ko-KR" b="1" dirty="0"/>
              <a:t>Scanner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3949802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CD1C04-53CE-F063-9CBF-67EF41D6B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19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0A9DC-C51E-BD2A-353C-96DDCA4C3A0E}"/>
              </a:ext>
            </a:extLst>
          </p:cNvPr>
          <p:cNvSpPr txBox="1"/>
          <p:nvPr/>
        </p:nvSpPr>
        <p:spPr>
          <a:xfrm>
            <a:off x="729342" y="1611085"/>
            <a:ext cx="10311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형식화된 출력</a:t>
            </a:r>
            <a:r>
              <a:rPr lang="en-US" altLang="ko-KR" sz="3200" b="1" dirty="0"/>
              <a:t> - %f</a:t>
            </a:r>
            <a:endParaRPr lang="en-KR" sz="3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179DF7-133D-A7B8-5CC1-87E2A6143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33" y="2206455"/>
            <a:ext cx="10338906" cy="27719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94079A-069B-2DEC-E11B-A2BD426DCF2A}"/>
              </a:ext>
            </a:extLst>
          </p:cNvPr>
          <p:cNvSpPr txBox="1"/>
          <p:nvPr/>
        </p:nvSpPr>
        <p:spPr>
          <a:xfrm>
            <a:off x="6186312" y="664010"/>
            <a:ext cx="4815672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2-4</a:t>
            </a:r>
            <a:r>
              <a:rPr lang="ko-KR" altLang="en-US" b="1" dirty="0"/>
              <a:t> 화면 입력과 출력</a:t>
            </a:r>
            <a:r>
              <a:rPr lang="en-US" altLang="ko-KR" b="1" dirty="0"/>
              <a:t> – </a:t>
            </a:r>
            <a:r>
              <a:rPr lang="en-US" altLang="ko-KR" b="1" dirty="0" err="1"/>
              <a:t>printf</a:t>
            </a:r>
            <a:r>
              <a:rPr lang="en-US" altLang="ko-KR" b="1" dirty="0"/>
              <a:t>()</a:t>
            </a:r>
            <a:r>
              <a:rPr lang="ko-KR" altLang="en-US" b="1" dirty="0"/>
              <a:t>와 </a:t>
            </a:r>
            <a:r>
              <a:rPr lang="en-US" altLang="ko-KR" b="1" dirty="0"/>
              <a:t>Scanner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3949593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2-1</a:t>
            </a:r>
            <a:r>
              <a:rPr lang="ko-KR" altLang="en-US" b="1" dirty="0"/>
              <a:t> 변수란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46D829-990F-028F-D7A7-689CB9F0F2FF}"/>
              </a:ext>
            </a:extLst>
          </p:cNvPr>
          <p:cNvSpPr txBox="1"/>
          <p:nvPr/>
        </p:nvSpPr>
        <p:spPr>
          <a:xfrm>
            <a:off x="1341361" y="2344058"/>
            <a:ext cx="3842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int age; </a:t>
            </a:r>
            <a:endParaRPr lang="en-KR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89E13-97D2-E6E5-F144-7CE6B9F949B4}"/>
              </a:ext>
            </a:extLst>
          </p:cNvPr>
          <p:cNvSpPr txBox="1"/>
          <p:nvPr/>
        </p:nvSpPr>
        <p:spPr>
          <a:xfrm>
            <a:off x="729343" y="1611085"/>
            <a:ext cx="5784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변수의 값 변경하기</a:t>
            </a:r>
            <a:endParaRPr lang="en-KR" sz="32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A93016-33C4-ECC2-D804-55D4D58F2E6F}"/>
              </a:ext>
            </a:extLst>
          </p:cNvPr>
          <p:cNvSpPr txBox="1"/>
          <p:nvPr/>
        </p:nvSpPr>
        <p:spPr>
          <a:xfrm>
            <a:off x="1335717" y="3230239"/>
            <a:ext cx="3842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age = 10;</a:t>
            </a:r>
            <a:endParaRPr lang="en-KR" sz="3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55F612-40EA-648C-CA74-DA8A641FC8D6}"/>
              </a:ext>
            </a:extLst>
          </p:cNvPr>
          <p:cNvSpPr txBox="1"/>
          <p:nvPr/>
        </p:nvSpPr>
        <p:spPr>
          <a:xfrm>
            <a:off x="1352650" y="4127709"/>
            <a:ext cx="3842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age = age + 1;</a:t>
            </a:r>
            <a:endParaRPr lang="en-KR" sz="3200" b="1" dirty="0"/>
          </a:p>
        </p:txBody>
      </p:sp>
      <p:graphicFrame>
        <p:nvGraphicFramePr>
          <p:cNvPr id="26" name="Table 19">
            <a:extLst>
              <a:ext uri="{FF2B5EF4-FFF2-40B4-BE49-F238E27FC236}">
                <a16:creationId xmlns:a16="http://schemas.microsoft.com/office/drawing/2014/main" id="{E93D0CAA-44F8-CB06-A60C-C6406D97A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30643"/>
              </p:ext>
            </p:extLst>
          </p:nvPr>
        </p:nvGraphicFramePr>
        <p:xfrm>
          <a:off x="5441245" y="2362199"/>
          <a:ext cx="2308578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489">
                  <a:extLst>
                    <a:ext uri="{9D8B030D-6E8A-4147-A177-3AD203B41FA5}">
                      <a16:colId xmlns:a16="http://schemas.microsoft.com/office/drawing/2014/main" val="593302623"/>
                    </a:ext>
                  </a:extLst>
                </a:gridCol>
                <a:gridCol w="1078089">
                  <a:extLst>
                    <a:ext uri="{9D8B030D-6E8A-4147-A177-3AD203B41FA5}">
                      <a16:colId xmlns:a16="http://schemas.microsoft.com/office/drawing/2014/main" val="689228759"/>
                    </a:ext>
                  </a:extLst>
                </a:gridCol>
              </a:tblGrid>
              <a:tr h="431802"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chemeClr val="tx1"/>
                          </a:solidFill>
                        </a:rPr>
                        <a:t>    age </a:t>
                      </a:r>
                      <a:endParaRPr lang="en-KR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0309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8648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CD1C04-53CE-F063-9CBF-67EF41D6B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20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0A9DC-C51E-BD2A-353C-96DDCA4C3A0E}"/>
              </a:ext>
            </a:extLst>
          </p:cNvPr>
          <p:cNvSpPr txBox="1"/>
          <p:nvPr/>
        </p:nvSpPr>
        <p:spPr>
          <a:xfrm>
            <a:off x="729342" y="1611085"/>
            <a:ext cx="10311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화면에서 </a:t>
            </a:r>
            <a:r>
              <a:rPr lang="ko-KR" altLang="en-US" sz="3200" b="1" dirty="0" err="1"/>
              <a:t>입력받기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-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Scanner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0EBF31-2808-C0DF-56D8-414F4A3DD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88" y="2373625"/>
            <a:ext cx="9975953" cy="15210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4E6F0F-D010-C70C-E061-470681FEB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11" y="4048848"/>
            <a:ext cx="7772400" cy="5213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4FC9FD-2F87-5E12-4177-222EE5077D76}"/>
              </a:ext>
            </a:extLst>
          </p:cNvPr>
          <p:cNvSpPr txBox="1"/>
          <p:nvPr/>
        </p:nvSpPr>
        <p:spPr>
          <a:xfrm>
            <a:off x="6186312" y="664010"/>
            <a:ext cx="4815672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2-4</a:t>
            </a:r>
            <a:r>
              <a:rPr lang="ko-KR" altLang="en-US" b="1" dirty="0"/>
              <a:t> 화면 입력과 출력</a:t>
            </a:r>
            <a:r>
              <a:rPr lang="en-US" altLang="ko-KR" b="1" dirty="0"/>
              <a:t> – </a:t>
            </a:r>
            <a:r>
              <a:rPr lang="en-US" altLang="ko-KR" b="1" dirty="0" err="1"/>
              <a:t>printf</a:t>
            </a:r>
            <a:r>
              <a:rPr lang="en-US" altLang="ko-KR" b="1" dirty="0"/>
              <a:t>()</a:t>
            </a:r>
            <a:r>
              <a:rPr lang="ko-KR" altLang="en-US" b="1" dirty="0"/>
              <a:t>와 </a:t>
            </a:r>
            <a:r>
              <a:rPr lang="en-US" altLang="ko-KR" b="1" dirty="0"/>
              <a:t>Scanner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1817862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21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2-5</a:t>
            </a:r>
            <a:r>
              <a:rPr lang="ko-KR" altLang="en-US" b="1" dirty="0"/>
              <a:t> 진법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2035629" y="1611085"/>
            <a:ext cx="3744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2</a:t>
            </a:r>
            <a:r>
              <a:rPr lang="ko-KR" altLang="en-US" sz="3200" b="1" dirty="0"/>
              <a:t>진수와 </a:t>
            </a:r>
            <a:r>
              <a:rPr lang="en-US" altLang="ko-KR" sz="3200" b="1" dirty="0"/>
              <a:t>10</a:t>
            </a:r>
            <a:r>
              <a:rPr lang="ko-KR" altLang="en-US" sz="3200" b="1" dirty="0"/>
              <a:t>진수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04224-5035-9717-B274-DF758983C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11" y="2153001"/>
            <a:ext cx="8355651" cy="4078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64CB5C-D9E5-BF40-DCF5-3D632BF0B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316" y="1420878"/>
            <a:ext cx="4318706" cy="186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631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22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2-5</a:t>
            </a:r>
            <a:r>
              <a:rPr lang="ko-KR" altLang="en-US" b="1" dirty="0"/>
              <a:t> 진법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2035629" y="1611085"/>
            <a:ext cx="3744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비트와 바이트</a:t>
            </a:r>
            <a:endParaRPr lang="en-KR" sz="3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8A667E-AF26-EBF1-DC57-9228D92A4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437" y="2404533"/>
            <a:ext cx="10926763" cy="185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85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23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2-5</a:t>
            </a:r>
            <a:r>
              <a:rPr lang="ko-KR" altLang="en-US" b="1" dirty="0"/>
              <a:t> 진법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705CC-B59A-D0F1-553D-D65612CB3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357" y="1090860"/>
            <a:ext cx="6574984" cy="54341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D43190-4ACB-1244-68E4-5F685C71E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506" y="4560959"/>
            <a:ext cx="4526139" cy="165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93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37A4AC-E763-CF7F-FAE6-990E5AE93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24</a:t>
            </a:fld>
            <a:endParaRPr lang="en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3B4EF8-655A-EA54-F5F8-146CB7999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22" y="1989696"/>
            <a:ext cx="8123375" cy="43772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1761AD-8BAC-07AC-8210-3D6EF977524F}"/>
              </a:ext>
            </a:extLst>
          </p:cNvPr>
          <p:cNvSpPr txBox="1"/>
          <p:nvPr/>
        </p:nvSpPr>
        <p:spPr>
          <a:xfrm>
            <a:off x="929317" y="1261129"/>
            <a:ext cx="6735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8</a:t>
            </a:r>
            <a:r>
              <a:rPr lang="ko-KR" altLang="en-US" sz="3200" b="1" dirty="0"/>
              <a:t>진수와 </a:t>
            </a:r>
            <a:r>
              <a:rPr lang="en-US" altLang="ko-KR" sz="3200" b="1" dirty="0"/>
              <a:t>16</a:t>
            </a:r>
            <a:r>
              <a:rPr lang="ko-KR" altLang="en-US" sz="3200" b="1" dirty="0"/>
              <a:t>진수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2</a:t>
            </a:r>
            <a:r>
              <a:rPr lang="ko-KR" altLang="en-US" sz="3200" b="1" dirty="0"/>
              <a:t>진수를 짧게 쓰기</a:t>
            </a:r>
            <a:endParaRPr lang="en-KR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F33C7D-450F-2508-67A5-2BF00408D2EF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2-5</a:t>
            </a:r>
            <a:r>
              <a:rPr lang="ko-KR" altLang="en-US" b="1" dirty="0"/>
              <a:t> 진법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3794855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37A4AC-E763-CF7F-FAE6-990E5AE93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25</a:t>
            </a:fld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1761AD-8BAC-07AC-8210-3D6EF977524F}"/>
              </a:ext>
            </a:extLst>
          </p:cNvPr>
          <p:cNvSpPr txBox="1"/>
          <p:nvPr/>
        </p:nvSpPr>
        <p:spPr>
          <a:xfrm>
            <a:off x="929317" y="1261129"/>
            <a:ext cx="7717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2</a:t>
            </a:r>
            <a:r>
              <a:rPr lang="ko-KR" altLang="en-US" sz="3200" b="1" dirty="0"/>
              <a:t>의 </a:t>
            </a:r>
            <a:r>
              <a:rPr lang="ko-KR" altLang="en-US" sz="3200" b="1" dirty="0" err="1"/>
              <a:t>보수법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-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2</a:t>
            </a:r>
            <a:r>
              <a:rPr lang="ko-KR" altLang="en-US" sz="3200" b="1" dirty="0"/>
              <a:t>진수로 음수 표현하기</a:t>
            </a:r>
            <a:endParaRPr lang="en-KR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AEEDA6-D87D-A77A-4BA3-861842452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607" y="2009421"/>
            <a:ext cx="2975504" cy="43280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BD44AA-7780-672F-2BE2-5A0231457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951" y="1975556"/>
            <a:ext cx="2951783" cy="43631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335825-A74D-78E7-F572-23D52030B59D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2-5</a:t>
            </a:r>
            <a:r>
              <a:rPr lang="ko-KR" altLang="en-US" b="1" dirty="0"/>
              <a:t> 진법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4433626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37A4AC-E763-CF7F-FAE6-990E5AE93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26</a:t>
            </a:fld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1761AD-8BAC-07AC-8210-3D6EF977524F}"/>
              </a:ext>
            </a:extLst>
          </p:cNvPr>
          <p:cNvSpPr txBox="1"/>
          <p:nvPr/>
        </p:nvSpPr>
        <p:spPr>
          <a:xfrm>
            <a:off x="929317" y="1261129"/>
            <a:ext cx="6735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2</a:t>
            </a:r>
            <a:r>
              <a:rPr lang="ko-KR" altLang="en-US" sz="3200" b="1" dirty="0"/>
              <a:t>의 </a:t>
            </a:r>
            <a:r>
              <a:rPr lang="ko-KR" altLang="en-US" sz="3200" b="1" dirty="0" err="1"/>
              <a:t>보수법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-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2</a:t>
            </a:r>
            <a:r>
              <a:rPr lang="ko-KR" altLang="en-US" sz="3200" b="1" dirty="0"/>
              <a:t>진수로 음수 표현하기</a:t>
            </a:r>
            <a:endParaRPr lang="en-KR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E59EDF-03E9-EF4F-0741-4DE68D8EA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017" y="1907823"/>
            <a:ext cx="3076690" cy="45437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A1FF0C-1665-F640-61F2-85FA28EBF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560" y="1907822"/>
            <a:ext cx="3087628" cy="4526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1FCA74-A2FB-9EBF-8F44-42DB3282BF6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2-5</a:t>
            </a:r>
            <a:r>
              <a:rPr lang="ko-KR" altLang="en-US" b="1" dirty="0"/>
              <a:t> 진법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2781479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37A4AC-E763-CF7F-FAE6-990E5AE93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27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B010E2-DEEF-B53F-FC13-5F203ECB4754}"/>
              </a:ext>
            </a:extLst>
          </p:cNvPr>
          <p:cNvSpPr txBox="1"/>
          <p:nvPr/>
        </p:nvSpPr>
        <p:spPr>
          <a:xfrm>
            <a:off x="5825068" y="664010"/>
            <a:ext cx="5176916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2-6</a:t>
            </a:r>
            <a:r>
              <a:rPr lang="ko-KR" altLang="en-US" b="1" dirty="0"/>
              <a:t> 기본형 </a:t>
            </a:r>
            <a:r>
              <a:rPr lang="en-US" altLang="ko-KR" b="1" dirty="0"/>
              <a:t>primitive type</a:t>
            </a:r>
            <a:endParaRPr lang="en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960055-F27C-ED20-35BE-9BA3B74C2D09}"/>
              </a:ext>
            </a:extLst>
          </p:cNvPr>
          <p:cNvSpPr txBox="1"/>
          <p:nvPr/>
        </p:nvSpPr>
        <p:spPr>
          <a:xfrm>
            <a:off x="2035628" y="1611085"/>
            <a:ext cx="9332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논리형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en-US" altLang="ko-KR" sz="3200" b="1" dirty="0" err="1"/>
              <a:t>boolean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논리</a:t>
            </a:r>
            <a:r>
              <a:rPr lang="en-US" altLang="ko-KR" sz="3200" b="1" dirty="0"/>
              <a:t>(y/n, on/off)</a:t>
            </a:r>
            <a:r>
              <a:rPr lang="ko-KR" altLang="en-US" sz="3200" b="1" dirty="0"/>
              <a:t> 구현에 사용</a:t>
            </a:r>
            <a:endParaRPr lang="en-KR" sz="3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D07362-115F-4FFD-F1A9-7B9E4E371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177" y="2565076"/>
            <a:ext cx="8311445" cy="95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612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37A4AC-E763-CF7F-FAE6-990E5AE93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28</a:t>
            </a:fld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960055-F27C-ED20-35BE-9BA3B74C2D09}"/>
              </a:ext>
            </a:extLst>
          </p:cNvPr>
          <p:cNvSpPr txBox="1"/>
          <p:nvPr/>
        </p:nvSpPr>
        <p:spPr>
          <a:xfrm>
            <a:off x="2035628" y="1611085"/>
            <a:ext cx="9332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문자형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char, </a:t>
            </a:r>
            <a:r>
              <a:rPr lang="ko-KR" altLang="en-US" sz="3200" b="1" dirty="0"/>
              <a:t>하나의 문자</a:t>
            </a:r>
            <a:endParaRPr lang="en-KR" sz="3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4FED6E-783B-F158-765F-53287642F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67" y="2421679"/>
            <a:ext cx="9029988" cy="10552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14F99A-164C-6D48-AEF7-39700F2C7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5202" y="1591733"/>
            <a:ext cx="2013406" cy="21392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FF57EB-1C9F-5E5A-4B76-69C0DB1969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483" y="3673827"/>
            <a:ext cx="6973006" cy="9023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A7711E-8E5F-03C6-8E83-8FEC2ACA7299}"/>
              </a:ext>
            </a:extLst>
          </p:cNvPr>
          <p:cNvSpPr txBox="1"/>
          <p:nvPr/>
        </p:nvSpPr>
        <p:spPr>
          <a:xfrm>
            <a:off x="5825068" y="664010"/>
            <a:ext cx="5176916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2-6</a:t>
            </a:r>
            <a:r>
              <a:rPr lang="ko-KR" altLang="en-US" b="1" dirty="0"/>
              <a:t> 기본형 </a:t>
            </a:r>
            <a:r>
              <a:rPr lang="en-US" altLang="ko-KR" b="1" dirty="0"/>
              <a:t>–</a:t>
            </a:r>
            <a:r>
              <a:rPr lang="ko-KR" altLang="en-US" b="1" dirty="0"/>
              <a:t> 논리형과 문자형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3525617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37A4AC-E763-CF7F-FAE6-990E5AE93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29</a:t>
            </a:fld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960055-F27C-ED20-35BE-9BA3B74C2D09}"/>
              </a:ext>
            </a:extLst>
          </p:cNvPr>
          <p:cNvSpPr txBox="1"/>
          <p:nvPr/>
        </p:nvSpPr>
        <p:spPr>
          <a:xfrm>
            <a:off x="2035628" y="1611085"/>
            <a:ext cx="9332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특수 문자 저장하기</a:t>
            </a:r>
            <a:endParaRPr lang="en-KR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52DFFC-03AF-A673-86D0-2437BCE2D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078" y="2269773"/>
            <a:ext cx="7137400" cy="444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9B378F-15FF-BBC7-FC7A-857CC525D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451" y="2763790"/>
            <a:ext cx="5560482" cy="40448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F29D39-FE03-CA8E-B3C5-ABC1AF3D6115}"/>
              </a:ext>
            </a:extLst>
          </p:cNvPr>
          <p:cNvSpPr txBox="1"/>
          <p:nvPr/>
        </p:nvSpPr>
        <p:spPr>
          <a:xfrm>
            <a:off x="5825068" y="664010"/>
            <a:ext cx="5176916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2-6</a:t>
            </a:r>
            <a:r>
              <a:rPr lang="ko-KR" altLang="en-US" b="1" dirty="0"/>
              <a:t> 기본형 </a:t>
            </a:r>
            <a:r>
              <a:rPr lang="en-US" altLang="ko-KR" b="1" dirty="0"/>
              <a:t>–</a:t>
            </a:r>
            <a:r>
              <a:rPr lang="ko-KR" altLang="en-US" b="1" dirty="0"/>
              <a:t> 논리형과 문자형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3414834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2-1</a:t>
            </a:r>
            <a:r>
              <a:rPr lang="ko-KR" altLang="en-US" b="1" dirty="0"/>
              <a:t> 변수란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46D829-990F-028F-D7A7-689CB9F0F2FF}"/>
              </a:ext>
            </a:extLst>
          </p:cNvPr>
          <p:cNvSpPr txBox="1"/>
          <p:nvPr/>
        </p:nvSpPr>
        <p:spPr>
          <a:xfrm>
            <a:off x="1341361" y="2344058"/>
            <a:ext cx="3842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int x = 10; </a:t>
            </a:r>
            <a:endParaRPr lang="en-KR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89E13-97D2-E6E5-F144-7CE6B9F949B4}"/>
              </a:ext>
            </a:extLst>
          </p:cNvPr>
          <p:cNvSpPr txBox="1"/>
          <p:nvPr/>
        </p:nvSpPr>
        <p:spPr>
          <a:xfrm>
            <a:off x="729343" y="1611085"/>
            <a:ext cx="5784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두 변수의 값 교환</a:t>
            </a:r>
            <a:endParaRPr lang="en-KR" sz="3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3182A8-73BA-DF66-99BC-524E6D4D5F4E}"/>
              </a:ext>
            </a:extLst>
          </p:cNvPr>
          <p:cNvSpPr txBox="1"/>
          <p:nvPr/>
        </p:nvSpPr>
        <p:spPr>
          <a:xfrm>
            <a:off x="1347006" y="2948015"/>
            <a:ext cx="3842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int y = 20; </a:t>
            </a:r>
            <a:endParaRPr lang="en-KR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B25915-E1F4-FDC6-73E4-832323965328}"/>
              </a:ext>
            </a:extLst>
          </p:cNvPr>
          <p:cNvSpPr txBox="1"/>
          <p:nvPr/>
        </p:nvSpPr>
        <p:spPr>
          <a:xfrm>
            <a:off x="1341362" y="3540682"/>
            <a:ext cx="3842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int </a:t>
            </a:r>
            <a:r>
              <a:rPr lang="en-US" sz="3200" b="1" dirty="0" err="1"/>
              <a:t>tmp</a:t>
            </a:r>
            <a:r>
              <a:rPr lang="en-US" sz="3200" b="1" dirty="0"/>
              <a:t>;</a:t>
            </a:r>
            <a:endParaRPr lang="en-KR" sz="3200" b="1" dirty="0"/>
          </a:p>
        </p:txBody>
      </p:sp>
      <p:graphicFrame>
        <p:nvGraphicFramePr>
          <p:cNvPr id="9" name="Table 19">
            <a:extLst>
              <a:ext uri="{FF2B5EF4-FFF2-40B4-BE49-F238E27FC236}">
                <a16:creationId xmlns:a16="http://schemas.microsoft.com/office/drawing/2014/main" id="{AD1D2744-B169-ECEC-0F07-2437C13DE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569303"/>
              </p:ext>
            </p:extLst>
          </p:nvPr>
        </p:nvGraphicFramePr>
        <p:xfrm>
          <a:off x="4481688" y="2571043"/>
          <a:ext cx="1715912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806">
                  <a:extLst>
                    <a:ext uri="{9D8B030D-6E8A-4147-A177-3AD203B41FA5}">
                      <a16:colId xmlns:a16="http://schemas.microsoft.com/office/drawing/2014/main" val="593302623"/>
                    </a:ext>
                  </a:extLst>
                </a:gridCol>
                <a:gridCol w="1049106">
                  <a:extLst>
                    <a:ext uri="{9D8B030D-6E8A-4147-A177-3AD203B41FA5}">
                      <a16:colId xmlns:a16="http://schemas.microsoft.com/office/drawing/2014/main" val="689228759"/>
                    </a:ext>
                  </a:extLst>
                </a:gridCol>
              </a:tblGrid>
              <a:tr h="431802"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chemeClr val="tx1"/>
                          </a:solidFill>
                        </a:rPr>
                        <a:t>   x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KR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030912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3B6210E-93A2-3914-925D-141CD551E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175202"/>
              </p:ext>
            </p:extLst>
          </p:nvPr>
        </p:nvGraphicFramePr>
        <p:xfrm>
          <a:off x="6891866" y="2554110"/>
          <a:ext cx="1715912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806">
                  <a:extLst>
                    <a:ext uri="{9D8B030D-6E8A-4147-A177-3AD203B41FA5}">
                      <a16:colId xmlns:a16="http://schemas.microsoft.com/office/drawing/2014/main" val="593302623"/>
                    </a:ext>
                  </a:extLst>
                </a:gridCol>
                <a:gridCol w="1049106">
                  <a:extLst>
                    <a:ext uri="{9D8B030D-6E8A-4147-A177-3AD203B41FA5}">
                      <a16:colId xmlns:a16="http://schemas.microsoft.com/office/drawing/2014/main" val="689228759"/>
                    </a:ext>
                  </a:extLst>
                </a:gridCol>
              </a:tblGrid>
              <a:tr h="431802"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chemeClr val="tx1"/>
                          </a:solidFill>
                        </a:rPr>
                        <a:t>   y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KR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0309125"/>
                  </a:ext>
                </a:extLst>
              </a:tr>
            </a:tbl>
          </a:graphicData>
        </a:graphic>
      </p:graphicFrame>
      <p:graphicFrame>
        <p:nvGraphicFramePr>
          <p:cNvPr id="11" name="Table 19">
            <a:extLst>
              <a:ext uri="{FF2B5EF4-FFF2-40B4-BE49-F238E27FC236}">
                <a16:creationId xmlns:a16="http://schemas.microsoft.com/office/drawing/2014/main" id="{51B9C969-CB71-3C65-7BC7-496A06A96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366826"/>
              </p:ext>
            </p:extLst>
          </p:nvPr>
        </p:nvGraphicFramePr>
        <p:xfrm>
          <a:off x="5249334" y="3920065"/>
          <a:ext cx="2308578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489">
                  <a:extLst>
                    <a:ext uri="{9D8B030D-6E8A-4147-A177-3AD203B41FA5}">
                      <a16:colId xmlns:a16="http://schemas.microsoft.com/office/drawing/2014/main" val="593302623"/>
                    </a:ext>
                  </a:extLst>
                </a:gridCol>
                <a:gridCol w="1078089">
                  <a:extLst>
                    <a:ext uri="{9D8B030D-6E8A-4147-A177-3AD203B41FA5}">
                      <a16:colId xmlns:a16="http://schemas.microsoft.com/office/drawing/2014/main" val="689228759"/>
                    </a:ext>
                  </a:extLst>
                </a:gridCol>
              </a:tblGrid>
              <a:tr h="431802"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en-US" sz="3200" dirty="0" err="1">
                          <a:solidFill>
                            <a:schemeClr val="tx1"/>
                          </a:solidFill>
                        </a:rPr>
                        <a:t>tmp</a:t>
                      </a:r>
                      <a:r>
                        <a:rPr lang="en-US" sz="3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KR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0309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3755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37A4AC-E763-CF7F-FAE6-990E5AE93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30</a:t>
            </a:fld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960055-F27C-ED20-35BE-9BA3B74C2D09}"/>
              </a:ext>
            </a:extLst>
          </p:cNvPr>
          <p:cNvSpPr txBox="1"/>
          <p:nvPr/>
        </p:nvSpPr>
        <p:spPr>
          <a:xfrm>
            <a:off x="2035628" y="1611085"/>
            <a:ext cx="9332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인코딩과 디코딩</a:t>
            </a:r>
            <a:endParaRPr lang="en-KR" sz="3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C041DE-BD5E-F692-FA13-25711053F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851" y="2316827"/>
            <a:ext cx="3305527" cy="11065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F31165-A5A9-88F9-8611-CE22B15B7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8752" y="1834475"/>
            <a:ext cx="2279188" cy="19360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CC6268-7FF3-EB75-D068-67B1F463D3F7}"/>
              </a:ext>
            </a:extLst>
          </p:cNvPr>
          <p:cNvSpPr txBox="1"/>
          <p:nvPr/>
        </p:nvSpPr>
        <p:spPr>
          <a:xfrm>
            <a:off x="1183317" y="3964819"/>
            <a:ext cx="7813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아스키</a:t>
            </a:r>
            <a:r>
              <a:rPr lang="en-US" altLang="ko-KR" sz="2400" dirty="0"/>
              <a:t>(ASCII) – </a:t>
            </a:r>
            <a:r>
              <a:rPr lang="ko-KR" altLang="en-US" sz="2400" dirty="0"/>
              <a:t>영문자</a:t>
            </a:r>
            <a:r>
              <a:rPr lang="en-US" altLang="ko-KR" sz="2400" dirty="0"/>
              <a:t>,</a:t>
            </a:r>
            <a:r>
              <a:rPr lang="ko-KR" altLang="en-US" sz="2400" dirty="0"/>
              <a:t> 숫자</a:t>
            </a:r>
            <a:r>
              <a:rPr lang="en-US" altLang="ko-KR" sz="2400" dirty="0"/>
              <a:t>,</a:t>
            </a:r>
            <a:r>
              <a:rPr lang="ko-KR" altLang="en-US" sz="2400" dirty="0"/>
              <a:t> 특수문자 등 </a:t>
            </a:r>
            <a:r>
              <a:rPr lang="en-US" altLang="ko-KR" sz="2400" dirty="0"/>
              <a:t>128</a:t>
            </a:r>
            <a:r>
              <a:rPr lang="ko-KR" altLang="en-US" sz="2400" dirty="0"/>
              <a:t>개</a:t>
            </a:r>
            <a:endParaRPr lang="en-KR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C51071-A954-AD8E-412C-A72D4FB2F905}"/>
              </a:ext>
            </a:extLst>
          </p:cNvPr>
          <p:cNvSpPr txBox="1"/>
          <p:nvPr/>
        </p:nvSpPr>
        <p:spPr>
          <a:xfrm>
            <a:off x="1177672" y="4512330"/>
            <a:ext cx="7813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확장 아스키</a:t>
            </a:r>
            <a:r>
              <a:rPr lang="en-US" altLang="ko-KR" sz="2400" dirty="0"/>
              <a:t> – 255</a:t>
            </a:r>
            <a:r>
              <a:rPr lang="ko-KR" altLang="en-US" sz="2400" dirty="0"/>
              <a:t>개 문자</a:t>
            </a:r>
            <a:r>
              <a:rPr lang="en-US" altLang="ko-KR" sz="2400" dirty="0"/>
              <a:t>,</a:t>
            </a:r>
            <a:r>
              <a:rPr lang="ko-KR" altLang="en-US" sz="2400" dirty="0"/>
              <a:t> 한글은 문자 두개로 표현</a:t>
            </a:r>
            <a:endParaRPr lang="en-KR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2B8512-5F13-1E7F-FA42-883ADB9361B0}"/>
              </a:ext>
            </a:extLst>
          </p:cNvPr>
          <p:cNvSpPr txBox="1"/>
          <p:nvPr/>
        </p:nvSpPr>
        <p:spPr>
          <a:xfrm>
            <a:off x="1183317" y="5059841"/>
            <a:ext cx="7813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코드 페이지 </a:t>
            </a:r>
            <a:r>
              <a:rPr lang="en-US" altLang="ko-KR" sz="2400" dirty="0"/>
              <a:t>– </a:t>
            </a:r>
            <a:r>
              <a:rPr lang="ko-KR" altLang="en-US" sz="2400" dirty="0"/>
              <a:t>확장 아스키를 국가별로 작성</a:t>
            </a:r>
            <a:endParaRPr lang="en-KR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5C81FF-717F-2013-8348-7FDF3F8110B4}"/>
              </a:ext>
            </a:extLst>
          </p:cNvPr>
          <p:cNvSpPr txBox="1"/>
          <p:nvPr/>
        </p:nvSpPr>
        <p:spPr>
          <a:xfrm>
            <a:off x="1177672" y="5584775"/>
            <a:ext cx="7813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유니코드</a:t>
            </a:r>
            <a:r>
              <a:rPr lang="en-US" altLang="ko-KR" sz="2400" dirty="0"/>
              <a:t>(</a:t>
            </a:r>
            <a:r>
              <a:rPr lang="en-US" altLang="ko-KR" sz="2400" dirty="0" err="1"/>
              <a:t>unicode</a:t>
            </a:r>
            <a:r>
              <a:rPr lang="en-US" altLang="ko-KR" sz="2400" dirty="0"/>
              <a:t>) </a:t>
            </a:r>
            <a:r>
              <a:rPr lang="ko-KR" altLang="en-US" sz="2400" dirty="0"/>
              <a:t> </a:t>
            </a:r>
            <a:r>
              <a:rPr lang="en-US" altLang="ko-KR" sz="2400" dirty="0"/>
              <a:t>– </a:t>
            </a:r>
            <a:r>
              <a:rPr lang="ko-KR" altLang="en-US" sz="2400" dirty="0"/>
              <a:t>국가 별 코드 페이지를 하나로 통합</a:t>
            </a:r>
            <a:endParaRPr lang="en-KR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0D152E-4850-B816-05BB-ADB66241E4BB}"/>
              </a:ext>
            </a:extLst>
          </p:cNvPr>
          <p:cNvSpPr txBox="1"/>
          <p:nvPr/>
        </p:nvSpPr>
        <p:spPr>
          <a:xfrm>
            <a:off x="5825068" y="664010"/>
            <a:ext cx="5176916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2-6</a:t>
            </a:r>
            <a:r>
              <a:rPr lang="ko-KR" altLang="en-US" b="1" dirty="0"/>
              <a:t> 기본형 </a:t>
            </a:r>
            <a:r>
              <a:rPr lang="en-US" altLang="ko-KR" b="1" dirty="0"/>
              <a:t>–</a:t>
            </a:r>
            <a:r>
              <a:rPr lang="ko-KR" altLang="en-US" b="1" dirty="0"/>
              <a:t> 논리형과 문자형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34194609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37A4AC-E763-CF7F-FAE6-990E5AE93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31</a:t>
            </a:fld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960055-F27C-ED20-35BE-9BA3B74C2D09}"/>
              </a:ext>
            </a:extLst>
          </p:cNvPr>
          <p:cNvSpPr txBox="1"/>
          <p:nvPr/>
        </p:nvSpPr>
        <p:spPr>
          <a:xfrm>
            <a:off x="2035628" y="1611085"/>
            <a:ext cx="9332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유니코드</a:t>
            </a:r>
            <a:r>
              <a:rPr lang="en-US" altLang="ko-KR" sz="3200" b="1" dirty="0"/>
              <a:t> </a:t>
            </a:r>
            <a:r>
              <a:rPr lang="en-US" altLang="ko-KR" sz="3200" b="1" dirty="0" err="1"/>
              <a:t>unicode</a:t>
            </a:r>
            <a:endParaRPr lang="en-KR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3166AE-D035-E662-C9C2-63EF341B2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511" y="2283836"/>
            <a:ext cx="7772400" cy="35321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3BEA3B-3B48-AAB3-570B-F681174C5BFF}"/>
              </a:ext>
            </a:extLst>
          </p:cNvPr>
          <p:cNvSpPr txBox="1"/>
          <p:nvPr/>
        </p:nvSpPr>
        <p:spPr>
          <a:xfrm>
            <a:off x="5825068" y="664010"/>
            <a:ext cx="5176916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2-6</a:t>
            </a:r>
            <a:r>
              <a:rPr lang="ko-KR" altLang="en-US" b="1" dirty="0"/>
              <a:t> 기본형 </a:t>
            </a:r>
            <a:r>
              <a:rPr lang="en-US" altLang="ko-KR" b="1" dirty="0"/>
              <a:t>–</a:t>
            </a:r>
            <a:r>
              <a:rPr lang="ko-KR" altLang="en-US" b="1" dirty="0"/>
              <a:t> 논리형과 문자형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1944332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37A4AC-E763-CF7F-FAE6-990E5AE93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32</a:t>
            </a:fld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960055-F27C-ED20-35BE-9BA3B74C2D09}"/>
              </a:ext>
            </a:extLst>
          </p:cNvPr>
          <p:cNvSpPr txBox="1"/>
          <p:nvPr/>
        </p:nvSpPr>
        <p:spPr>
          <a:xfrm>
            <a:off x="2035628" y="1611085"/>
            <a:ext cx="9332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정수형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byte, short, int, long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C3326F-A168-C469-E495-F3D9F16EC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978" y="2446741"/>
            <a:ext cx="6505222" cy="907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17896B-62C5-96D8-C5E4-788E2DB19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933" y="3512479"/>
            <a:ext cx="6460067" cy="9121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5E8A89-DFD5-5029-140E-B8BDEA68E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9889" y="4556892"/>
            <a:ext cx="7430911" cy="16958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374E5D-C167-89E6-AC67-0083CFF0F562}"/>
              </a:ext>
            </a:extLst>
          </p:cNvPr>
          <p:cNvSpPr txBox="1"/>
          <p:nvPr/>
        </p:nvSpPr>
        <p:spPr>
          <a:xfrm>
            <a:off x="5825068" y="664010"/>
            <a:ext cx="5176916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2-7</a:t>
            </a:r>
            <a:r>
              <a:rPr lang="ko-KR" altLang="en-US" b="1" dirty="0"/>
              <a:t> 기본형 </a:t>
            </a:r>
            <a:r>
              <a:rPr lang="en-US" altLang="ko-KR" b="1" dirty="0"/>
              <a:t>–</a:t>
            </a:r>
            <a:r>
              <a:rPr lang="ko-KR" altLang="en-US" b="1" dirty="0"/>
              <a:t> 정수형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15273479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37A4AC-E763-CF7F-FAE6-990E5AE93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33</a:t>
            </a:fld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960055-F27C-ED20-35BE-9BA3B74C2D09}"/>
              </a:ext>
            </a:extLst>
          </p:cNvPr>
          <p:cNvSpPr txBox="1"/>
          <p:nvPr/>
        </p:nvSpPr>
        <p:spPr>
          <a:xfrm>
            <a:off x="2035628" y="1611085"/>
            <a:ext cx="9332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정수형의 </a:t>
            </a:r>
            <a:r>
              <a:rPr lang="ko-KR" altLang="en-US" sz="3200" b="1" dirty="0" err="1"/>
              <a:t>오버플로우</a:t>
            </a:r>
            <a:endParaRPr lang="en-KR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CF6B0C-CB1D-79F0-8D1C-4EDC90F15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177" y="2382153"/>
            <a:ext cx="7227712" cy="22409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140303-7FA9-9EDD-45E8-4E7A88CADE1F}"/>
              </a:ext>
            </a:extLst>
          </p:cNvPr>
          <p:cNvSpPr txBox="1"/>
          <p:nvPr/>
        </p:nvSpPr>
        <p:spPr>
          <a:xfrm>
            <a:off x="5825068" y="664010"/>
            <a:ext cx="5176916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2-7</a:t>
            </a:r>
            <a:r>
              <a:rPr lang="ko-KR" altLang="en-US" b="1" dirty="0"/>
              <a:t> 기본형 </a:t>
            </a:r>
            <a:r>
              <a:rPr lang="en-US" altLang="ko-KR" b="1" dirty="0"/>
              <a:t>–</a:t>
            </a:r>
            <a:r>
              <a:rPr lang="ko-KR" altLang="en-US" b="1" dirty="0"/>
              <a:t> 정수형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35642026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37A4AC-E763-CF7F-FAE6-990E5AE93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34</a:t>
            </a:fld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960055-F27C-ED20-35BE-9BA3B74C2D09}"/>
              </a:ext>
            </a:extLst>
          </p:cNvPr>
          <p:cNvSpPr txBox="1"/>
          <p:nvPr/>
        </p:nvSpPr>
        <p:spPr>
          <a:xfrm>
            <a:off x="2035628" y="1611085"/>
            <a:ext cx="9332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정수형의 </a:t>
            </a:r>
            <a:r>
              <a:rPr lang="ko-KR" altLang="en-US" sz="3200" b="1" dirty="0" err="1"/>
              <a:t>오버플로우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ED3044-4C8B-D095-067B-18C3817A1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311" y="2636005"/>
            <a:ext cx="7772400" cy="25794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4B0663-0C6B-4A97-D959-7CBAD40C179D}"/>
              </a:ext>
            </a:extLst>
          </p:cNvPr>
          <p:cNvSpPr txBox="1"/>
          <p:nvPr/>
        </p:nvSpPr>
        <p:spPr>
          <a:xfrm>
            <a:off x="5825068" y="664010"/>
            <a:ext cx="5176916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2-7</a:t>
            </a:r>
            <a:r>
              <a:rPr lang="ko-KR" altLang="en-US" b="1" dirty="0"/>
              <a:t> 기본형 </a:t>
            </a:r>
            <a:r>
              <a:rPr lang="en-US" altLang="ko-KR" b="1" dirty="0"/>
              <a:t>–</a:t>
            </a:r>
            <a:r>
              <a:rPr lang="ko-KR" altLang="en-US" b="1" dirty="0"/>
              <a:t> 정수형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1995281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37A4AC-E763-CF7F-FAE6-990E5AE93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35</a:t>
            </a:fld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960055-F27C-ED20-35BE-9BA3B74C2D09}"/>
              </a:ext>
            </a:extLst>
          </p:cNvPr>
          <p:cNvSpPr txBox="1"/>
          <p:nvPr/>
        </p:nvSpPr>
        <p:spPr>
          <a:xfrm>
            <a:off x="2035628" y="1611085"/>
            <a:ext cx="9332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정수형의 </a:t>
            </a:r>
            <a:r>
              <a:rPr lang="ko-KR" altLang="en-US" sz="3200" b="1" dirty="0" err="1"/>
              <a:t>오버플로우</a:t>
            </a:r>
            <a:endParaRPr lang="en-KR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74F87D-13F6-B277-6B24-A02015395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889" y="2648875"/>
            <a:ext cx="7772400" cy="25536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EB0764-2704-6D4C-C6DB-9D0CDEF07939}"/>
              </a:ext>
            </a:extLst>
          </p:cNvPr>
          <p:cNvSpPr txBox="1"/>
          <p:nvPr/>
        </p:nvSpPr>
        <p:spPr>
          <a:xfrm>
            <a:off x="5825068" y="664010"/>
            <a:ext cx="5176916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2-7</a:t>
            </a:r>
            <a:r>
              <a:rPr lang="ko-KR" altLang="en-US" b="1" dirty="0"/>
              <a:t> 기본형 </a:t>
            </a:r>
            <a:r>
              <a:rPr lang="en-US" altLang="ko-KR" b="1" dirty="0"/>
              <a:t>–</a:t>
            </a:r>
            <a:r>
              <a:rPr lang="ko-KR" altLang="en-US" b="1" dirty="0"/>
              <a:t> 정수형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3201599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37A4AC-E763-CF7F-FAE6-990E5AE93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36</a:t>
            </a:fld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F534E1-873B-7B22-6F83-1957D6371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511" y="835377"/>
            <a:ext cx="6836748" cy="58024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C63AA3-8D75-E985-9301-D42B6A6901A9}"/>
              </a:ext>
            </a:extLst>
          </p:cNvPr>
          <p:cNvSpPr txBox="1"/>
          <p:nvPr/>
        </p:nvSpPr>
        <p:spPr>
          <a:xfrm>
            <a:off x="5825068" y="664010"/>
            <a:ext cx="5176916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2-7</a:t>
            </a:r>
            <a:r>
              <a:rPr lang="ko-KR" altLang="en-US" b="1" dirty="0"/>
              <a:t> 기본형 </a:t>
            </a:r>
            <a:r>
              <a:rPr lang="en-US" altLang="ko-KR" b="1" dirty="0"/>
              <a:t>–</a:t>
            </a:r>
            <a:r>
              <a:rPr lang="ko-KR" altLang="en-US" b="1" dirty="0"/>
              <a:t> 정수형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10203709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37A4AC-E763-CF7F-FAE6-990E5AE93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37</a:t>
            </a:fld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69DE1D-F3B1-8E4C-47CA-F552D86E8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956" y="865688"/>
            <a:ext cx="7772400" cy="56459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E30062-005F-4668-CEFC-DF1784B3C305}"/>
              </a:ext>
            </a:extLst>
          </p:cNvPr>
          <p:cNvSpPr txBox="1"/>
          <p:nvPr/>
        </p:nvSpPr>
        <p:spPr>
          <a:xfrm>
            <a:off x="5825068" y="664010"/>
            <a:ext cx="5176916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2-7</a:t>
            </a:r>
            <a:r>
              <a:rPr lang="ko-KR" altLang="en-US" b="1" dirty="0"/>
              <a:t> 기본형 </a:t>
            </a:r>
            <a:r>
              <a:rPr lang="en-US" altLang="ko-KR" b="1" dirty="0"/>
              <a:t>–</a:t>
            </a:r>
            <a:r>
              <a:rPr lang="ko-KR" altLang="en-US" b="1" dirty="0"/>
              <a:t> 정수형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18469609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37A4AC-E763-CF7F-FAE6-990E5AE93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38</a:t>
            </a:fld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960055-F27C-ED20-35BE-9BA3B74C2D09}"/>
              </a:ext>
            </a:extLst>
          </p:cNvPr>
          <p:cNvSpPr txBox="1"/>
          <p:nvPr/>
        </p:nvSpPr>
        <p:spPr>
          <a:xfrm>
            <a:off x="2035628" y="1611085"/>
            <a:ext cx="9332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정수형의 </a:t>
            </a:r>
            <a:r>
              <a:rPr lang="ko-KR" altLang="en-US" sz="3200" b="1" dirty="0" err="1"/>
              <a:t>오버플로우</a:t>
            </a:r>
            <a:endParaRPr lang="en-KR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74F87D-13F6-B277-6B24-A02015395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889" y="2648875"/>
            <a:ext cx="7772400" cy="25536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9CD8AD-F83D-CC3A-F6D3-E99438021325}"/>
              </a:ext>
            </a:extLst>
          </p:cNvPr>
          <p:cNvSpPr txBox="1"/>
          <p:nvPr/>
        </p:nvSpPr>
        <p:spPr>
          <a:xfrm>
            <a:off x="5825068" y="664010"/>
            <a:ext cx="5176916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2-7</a:t>
            </a:r>
            <a:r>
              <a:rPr lang="ko-KR" altLang="en-US" b="1" dirty="0"/>
              <a:t> 기본형 </a:t>
            </a:r>
            <a:r>
              <a:rPr lang="en-US" altLang="ko-KR" b="1" dirty="0"/>
              <a:t>–</a:t>
            </a:r>
            <a:r>
              <a:rPr lang="ko-KR" altLang="en-US" b="1" dirty="0"/>
              <a:t> 정수형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12287094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37A4AC-E763-CF7F-FAE6-990E5AE93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39</a:t>
            </a:fld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960055-F27C-ED20-35BE-9BA3B74C2D09}"/>
              </a:ext>
            </a:extLst>
          </p:cNvPr>
          <p:cNvSpPr txBox="1"/>
          <p:nvPr/>
        </p:nvSpPr>
        <p:spPr>
          <a:xfrm>
            <a:off x="2035628" y="1611085"/>
            <a:ext cx="9332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실수형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float, double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769A48-13CE-16BC-79E1-F1CEA0945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911" y="2281547"/>
            <a:ext cx="7453489" cy="1681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504B51-E517-B0D2-EE71-44FAF2D35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845" y="4199025"/>
            <a:ext cx="8731672" cy="18969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AD18E6-4A59-1B31-1E8F-C4B1E1932AE8}"/>
              </a:ext>
            </a:extLst>
          </p:cNvPr>
          <p:cNvSpPr txBox="1"/>
          <p:nvPr/>
        </p:nvSpPr>
        <p:spPr>
          <a:xfrm>
            <a:off x="5825068" y="664010"/>
            <a:ext cx="5176916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2-8</a:t>
            </a:r>
            <a:r>
              <a:rPr lang="ko-KR" altLang="en-US" b="1" dirty="0"/>
              <a:t> 기본형 </a:t>
            </a:r>
            <a:r>
              <a:rPr lang="en-US" altLang="ko-KR" b="1" dirty="0"/>
              <a:t>–</a:t>
            </a:r>
            <a:r>
              <a:rPr lang="ko-KR" altLang="en-US" b="1" dirty="0"/>
              <a:t> 실수형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4079593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7032978" y="664010"/>
            <a:ext cx="3969005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2-2</a:t>
            </a:r>
            <a:r>
              <a:rPr lang="ko-KR" altLang="en-US" b="1" dirty="0"/>
              <a:t> 변수의 선언과 타입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5736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변수의 선언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저장공간 만들기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15ADB3-109E-9F0D-BFA5-90B5CF58F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822" y="2698046"/>
            <a:ext cx="8245728" cy="1412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35D9EA-99CE-CBE8-1AB2-2EE067145AB3}"/>
              </a:ext>
            </a:extLst>
          </p:cNvPr>
          <p:cNvSpPr txBox="1"/>
          <p:nvPr/>
        </p:nvSpPr>
        <p:spPr>
          <a:xfrm>
            <a:off x="1330878" y="4576840"/>
            <a:ext cx="7203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1.</a:t>
            </a:r>
            <a:r>
              <a:rPr lang="ko-KR" altLang="en-US" sz="2800" dirty="0"/>
              <a:t> 변수 타입 </a:t>
            </a:r>
            <a:r>
              <a:rPr lang="en-US" altLang="ko-KR" sz="2800" dirty="0"/>
              <a:t>–</a:t>
            </a:r>
            <a:r>
              <a:rPr lang="ko-KR" altLang="en-US" sz="2800" dirty="0"/>
              <a:t> 어떤 값을 저장할 것인가</a:t>
            </a:r>
            <a:r>
              <a:rPr lang="en-US" altLang="ko-KR" sz="2800" dirty="0"/>
              <a:t>?</a:t>
            </a:r>
            <a:endParaRPr lang="en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5BA35-1D5D-0D7C-7C42-62818407C8B4}"/>
              </a:ext>
            </a:extLst>
          </p:cNvPr>
          <p:cNvSpPr txBox="1"/>
          <p:nvPr/>
        </p:nvSpPr>
        <p:spPr>
          <a:xfrm>
            <a:off x="1325233" y="5259817"/>
            <a:ext cx="7203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2.</a:t>
            </a:r>
            <a:r>
              <a:rPr lang="ko-KR" altLang="en-US" sz="2800" dirty="0"/>
              <a:t> 변수 이름 </a:t>
            </a:r>
            <a:r>
              <a:rPr lang="en-US" altLang="ko-KR" sz="2800" dirty="0"/>
              <a:t>–</a:t>
            </a:r>
            <a:r>
              <a:rPr lang="ko-KR" altLang="en-US" sz="2800" dirty="0"/>
              <a:t> 알기 쉬운 걸로</a:t>
            </a:r>
            <a:endParaRPr lang="en-KR" sz="2800" dirty="0"/>
          </a:p>
        </p:txBody>
      </p:sp>
    </p:spTree>
    <p:extLst>
      <p:ext uri="{BB962C8B-B14F-4D97-AF65-F5344CB8AC3E}">
        <p14:creationId xmlns:p14="http://schemas.microsoft.com/office/powerpoint/2010/main" val="41542949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37A4AC-E763-CF7F-FAE6-990E5AE93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40</a:t>
            </a:fld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960055-F27C-ED20-35BE-9BA3B74C2D09}"/>
              </a:ext>
            </a:extLst>
          </p:cNvPr>
          <p:cNvSpPr txBox="1"/>
          <p:nvPr/>
        </p:nvSpPr>
        <p:spPr>
          <a:xfrm>
            <a:off x="2035628" y="1611085"/>
            <a:ext cx="9332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실수형의 저장형식</a:t>
            </a:r>
            <a:endParaRPr lang="en-KR" sz="3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3E9B46-B475-44E1-B56D-3DF4F656D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072" y="2364316"/>
            <a:ext cx="2456039" cy="8405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320758-1FCE-E29B-8C24-DF1A75E30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975" y="3606017"/>
            <a:ext cx="9702476" cy="19255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7532EC-BED8-A29A-4022-3AD395A7F919}"/>
              </a:ext>
            </a:extLst>
          </p:cNvPr>
          <p:cNvSpPr txBox="1"/>
          <p:nvPr/>
        </p:nvSpPr>
        <p:spPr>
          <a:xfrm>
            <a:off x="5825068" y="664010"/>
            <a:ext cx="5176916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2-8</a:t>
            </a:r>
            <a:r>
              <a:rPr lang="ko-KR" altLang="en-US" b="1" dirty="0"/>
              <a:t> 기본형 </a:t>
            </a:r>
            <a:r>
              <a:rPr lang="en-US" altLang="ko-KR" b="1" dirty="0"/>
              <a:t>–</a:t>
            </a:r>
            <a:r>
              <a:rPr lang="ko-KR" altLang="en-US" b="1" dirty="0"/>
              <a:t> 실수형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19381496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37A4AC-E763-CF7F-FAE6-990E5AE93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41</a:t>
            </a:fld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960055-F27C-ED20-35BE-9BA3B74C2D09}"/>
              </a:ext>
            </a:extLst>
          </p:cNvPr>
          <p:cNvSpPr txBox="1"/>
          <p:nvPr/>
        </p:nvSpPr>
        <p:spPr>
          <a:xfrm>
            <a:off x="2035628" y="1611085"/>
            <a:ext cx="9332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실수형의 오차</a:t>
            </a:r>
            <a:endParaRPr lang="en-KR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94636B-ADEC-725A-DB99-2441EB84A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595" y="3610490"/>
            <a:ext cx="3785309" cy="11647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C93004-8484-8FDC-109F-1F3C12979CC4}"/>
              </a:ext>
            </a:extLst>
          </p:cNvPr>
          <p:cNvSpPr txBox="1"/>
          <p:nvPr/>
        </p:nvSpPr>
        <p:spPr>
          <a:xfrm>
            <a:off x="1126873" y="2395664"/>
            <a:ext cx="7813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1.</a:t>
            </a:r>
            <a:r>
              <a:rPr lang="ko-KR" altLang="en-US" sz="2400" dirty="0"/>
              <a:t> 무한 소수 </a:t>
            </a:r>
            <a:r>
              <a:rPr lang="en-US" altLang="ko-KR" sz="2400" dirty="0"/>
              <a:t>–</a:t>
            </a:r>
            <a:r>
              <a:rPr lang="ko-KR" altLang="en-US" sz="2400" dirty="0"/>
              <a:t> </a:t>
            </a:r>
            <a:r>
              <a:rPr lang="en-US" altLang="ko-KR" sz="2400" dirty="0"/>
              <a:t>1/3</a:t>
            </a:r>
            <a:r>
              <a:rPr lang="ko-KR" altLang="en-US" sz="2400" dirty="0"/>
              <a:t> </a:t>
            </a:r>
            <a:r>
              <a:rPr lang="en-US" altLang="ko-KR" sz="2400" dirty="0"/>
              <a:t>=</a:t>
            </a:r>
            <a:r>
              <a:rPr lang="ko-KR" altLang="en-US" sz="2400" dirty="0"/>
              <a:t> </a:t>
            </a:r>
            <a:r>
              <a:rPr lang="en-US" altLang="ko-KR" sz="2400" dirty="0"/>
              <a:t>0.333...</a:t>
            </a:r>
            <a:endParaRPr lang="en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5040DA-FA43-D482-1C68-317D13FAAFCA}"/>
              </a:ext>
            </a:extLst>
          </p:cNvPr>
          <p:cNvSpPr txBox="1"/>
          <p:nvPr/>
        </p:nvSpPr>
        <p:spPr>
          <a:xfrm>
            <a:off x="1143807" y="3022198"/>
            <a:ext cx="7813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</a:t>
            </a:r>
            <a:r>
              <a:rPr lang="ko-KR" altLang="en-US" sz="2400" dirty="0"/>
              <a:t> </a:t>
            </a:r>
            <a:r>
              <a:rPr lang="en-US" altLang="ko-KR" sz="2400" dirty="0"/>
              <a:t>2</a:t>
            </a:r>
            <a:r>
              <a:rPr lang="ko-KR" altLang="en-US" sz="2400" dirty="0"/>
              <a:t>진 실수로 </a:t>
            </a:r>
            <a:r>
              <a:rPr lang="ko-KR" altLang="en-US" sz="2400" dirty="0" err="1"/>
              <a:t>변환시</a:t>
            </a:r>
            <a:r>
              <a:rPr lang="ko-KR" altLang="en-US" sz="2400" dirty="0"/>
              <a:t> 오차 발생</a:t>
            </a:r>
            <a:endParaRPr lang="en-KR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7CE60C-7A05-C908-38C0-EF689122201A}"/>
              </a:ext>
            </a:extLst>
          </p:cNvPr>
          <p:cNvSpPr txBox="1"/>
          <p:nvPr/>
        </p:nvSpPr>
        <p:spPr>
          <a:xfrm>
            <a:off x="1160740" y="4935670"/>
            <a:ext cx="7813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</a:t>
            </a:r>
            <a:r>
              <a:rPr lang="ko-KR" altLang="en-US" sz="2400" dirty="0"/>
              <a:t> 저장 공간의 한계</a:t>
            </a:r>
            <a:endParaRPr lang="en-KR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A57F0B-1F79-D029-D787-EAEBE7947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440" y="5419376"/>
            <a:ext cx="4554361" cy="7891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A9D2B8C-4A75-186E-727F-956C7D8D93A5}"/>
              </a:ext>
            </a:extLst>
          </p:cNvPr>
          <p:cNvSpPr txBox="1"/>
          <p:nvPr/>
        </p:nvSpPr>
        <p:spPr>
          <a:xfrm>
            <a:off x="5825068" y="664010"/>
            <a:ext cx="5176916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2-8</a:t>
            </a:r>
            <a:r>
              <a:rPr lang="ko-KR" altLang="en-US" b="1" dirty="0"/>
              <a:t> 기본형 </a:t>
            </a:r>
            <a:r>
              <a:rPr lang="en-US" altLang="ko-KR" b="1" dirty="0"/>
              <a:t>–</a:t>
            </a:r>
            <a:r>
              <a:rPr lang="ko-KR" altLang="en-US" b="1" dirty="0"/>
              <a:t> 실수형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41882887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37A4AC-E763-CF7F-FAE6-990E5AE93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42</a:t>
            </a:fld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960055-F27C-ED20-35BE-9BA3B74C2D09}"/>
              </a:ext>
            </a:extLst>
          </p:cNvPr>
          <p:cNvSpPr txBox="1"/>
          <p:nvPr/>
        </p:nvSpPr>
        <p:spPr>
          <a:xfrm>
            <a:off x="2035628" y="1611085"/>
            <a:ext cx="9332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형변환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type conversion, casting</a:t>
            </a:r>
            <a:endParaRPr lang="en-KR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FABCA8-3408-8ABB-1378-A52DE528FFD3}"/>
              </a:ext>
            </a:extLst>
          </p:cNvPr>
          <p:cNvSpPr txBox="1"/>
          <p:nvPr/>
        </p:nvSpPr>
        <p:spPr>
          <a:xfrm>
            <a:off x="5825068" y="664010"/>
            <a:ext cx="5176916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2-9</a:t>
            </a:r>
            <a:r>
              <a:rPr lang="ko-KR" altLang="en-US" b="1" dirty="0"/>
              <a:t> </a:t>
            </a:r>
            <a:r>
              <a:rPr lang="ko-KR" altLang="en-US" b="1" dirty="0" err="1"/>
              <a:t>형변환</a:t>
            </a:r>
            <a:endParaRPr lang="en-KR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8CCA9C-BD1E-3B2E-E239-F576DC892313}"/>
              </a:ext>
            </a:extLst>
          </p:cNvPr>
          <p:cNvSpPr txBox="1"/>
          <p:nvPr/>
        </p:nvSpPr>
        <p:spPr>
          <a:xfrm>
            <a:off x="1371599" y="2460171"/>
            <a:ext cx="7913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</a:rPr>
              <a:t>값의 타입</a:t>
            </a:r>
            <a:r>
              <a:rPr lang="ko-KR" altLang="en-US" sz="2800" b="1" dirty="0"/>
              <a:t>을 다른 타입으로 </a:t>
            </a:r>
            <a:r>
              <a:rPr lang="ko-KR" altLang="en-US" sz="2800" b="1" dirty="0">
                <a:solidFill>
                  <a:srgbClr val="FF0000"/>
                </a:solidFill>
              </a:rPr>
              <a:t>바꾸는 것</a:t>
            </a:r>
            <a:endParaRPr lang="en-KR" sz="2800" b="1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01032F-BB38-A857-B4BE-2C7CBA394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265" y="4221372"/>
            <a:ext cx="9170101" cy="8473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6F74E6-774E-BD55-B3D2-A37317B90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7972" y="3192639"/>
            <a:ext cx="4782961" cy="7271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97B02F-7C28-38CC-8C9C-CA2CABBBE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694" y="5202767"/>
            <a:ext cx="4098572" cy="83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639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37A4AC-E763-CF7F-FAE6-990E5AE93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43</a:t>
            </a:fld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960055-F27C-ED20-35BE-9BA3B74C2D09}"/>
              </a:ext>
            </a:extLst>
          </p:cNvPr>
          <p:cNvSpPr txBox="1"/>
          <p:nvPr/>
        </p:nvSpPr>
        <p:spPr>
          <a:xfrm>
            <a:off x="2035628" y="1611085"/>
            <a:ext cx="9332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형변환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type conversion, casting</a:t>
            </a:r>
            <a:endParaRPr lang="en-KR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FABCA8-3408-8ABB-1378-A52DE528FFD3}"/>
              </a:ext>
            </a:extLst>
          </p:cNvPr>
          <p:cNvSpPr txBox="1"/>
          <p:nvPr/>
        </p:nvSpPr>
        <p:spPr>
          <a:xfrm>
            <a:off x="5825068" y="664010"/>
            <a:ext cx="5176916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2-9</a:t>
            </a:r>
            <a:r>
              <a:rPr lang="ko-KR" altLang="en-US" b="1" dirty="0"/>
              <a:t> </a:t>
            </a:r>
            <a:r>
              <a:rPr lang="ko-KR" altLang="en-US" b="1" dirty="0" err="1"/>
              <a:t>형변환</a:t>
            </a:r>
            <a:endParaRPr lang="en-KR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DF4EB1-F36E-C275-A769-5E6A2A3F2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044" y="2330699"/>
            <a:ext cx="6905796" cy="225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738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37A4AC-E763-CF7F-FAE6-990E5AE93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44</a:t>
            </a:fld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960055-F27C-ED20-35BE-9BA3B74C2D09}"/>
              </a:ext>
            </a:extLst>
          </p:cNvPr>
          <p:cNvSpPr txBox="1"/>
          <p:nvPr/>
        </p:nvSpPr>
        <p:spPr>
          <a:xfrm>
            <a:off x="2035628" y="1611085"/>
            <a:ext cx="9332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정수형 간의 </a:t>
            </a:r>
            <a:r>
              <a:rPr lang="ko-KR" altLang="en-US" sz="3200" b="1" dirty="0" err="1"/>
              <a:t>형변환</a:t>
            </a:r>
            <a:endParaRPr lang="en-KR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FABCA8-3408-8ABB-1378-A52DE528FFD3}"/>
              </a:ext>
            </a:extLst>
          </p:cNvPr>
          <p:cNvSpPr txBox="1"/>
          <p:nvPr/>
        </p:nvSpPr>
        <p:spPr>
          <a:xfrm>
            <a:off x="5825068" y="664010"/>
            <a:ext cx="5176916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2-9</a:t>
            </a:r>
            <a:r>
              <a:rPr lang="ko-KR" altLang="en-US" b="1" dirty="0"/>
              <a:t> </a:t>
            </a:r>
            <a:r>
              <a:rPr lang="ko-KR" altLang="en-US" b="1" dirty="0" err="1"/>
              <a:t>형변환</a:t>
            </a:r>
            <a:endParaRPr lang="en-K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62EAE6-950D-F560-F6E9-4BAE6E6BD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755" y="2348101"/>
            <a:ext cx="7442201" cy="17889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F82105-72B5-B9BC-6787-213BAC908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889" y="4185022"/>
            <a:ext cx="7487355" cy="11316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0A2152-D1E8-E1E5-E7DD-8158E1DAB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3756" y="5285651"/>
            <a:ext cx="7419622" cy="74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968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37A4AC-E763-CF7F-FAE6-990E5AE93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45</a:t>
            </a:fld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960055-F27C-ED20-35BE-9BA3B74C2D09}"/>
              </a:ext>
            </a:extLst>
          </p:cNvPr>
          <p:cNvSpPr txBox="1"/>
          <p:nvPr/>
        </p:nvSpPr>
        <p:spPr>
          <a:xfrm>
            <a:off x="2035628" y="1611085"/>
            <a:ext cx="9332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실수형 간의 </a:t>
            </a:r>
            <a:r>
              <a:rPr lang="ko-KR" altLang="en-US" sz="3200" b="1" dirty="0" err="1"/>
              <a:t>형변환</a:t>
            </a:r>
            <a:endParaRPr lang="en-KR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FABCA8-3408-8ABB-1378-A52DE528FFD3}"/>
              </a:ext>
            </a:extLst>
          </p:cNvPr>
          <p:cNvSpPr txBox="1"/>
          <p:nvPr/>
        </p:nvSpPr>
        <p:spPr>
          <a:xfrm>
            <a:off x="5825068" y="664010"/>
            <a:ext cx="5176916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2-9</a:t>
            </a:r>
            <a:r>
              <a:rPr lang="ko-KR" altLang="en-US" b="1" dirty="0"/>
              <a:t> </a:t>
            </a:r>
            <a:r>
              <a:rPr lang="ko-KR" altLang="en-US" b="1" dirty="0" err="1"/>
              <a:t>형변환</a:t>
            </a:r>
            <a:endParaRPr lang="en-KR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89F648-6D43-B9D6-D0FF-F342D6476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955" y="2657048"/>
            <a:ext cx="7763650" cy="1316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256A14-A1EA-0395-C958-EAC1199D1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666" y="4226990"/>
            <a:ext cx="7772400" cy="133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657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37A4AC-E763-CF7F-FAE6-990E5AE93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46</a:t>
            </a:fld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960055-F27C-ED20-35BE-9BA3B74C2D09}"/>
              </a:ext>
            </a:extLst>
          </p:cNvPr>
          <p:cNvSpPr txBox="1"/>
          <p:nvPr/>
        </p:nvSpPr>
        <p:spPr>
          <a:xfrm>
            <a:off x="2035628" y="1611085"/>
            <a:ext cx="9332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정수형과 실수형 간의 </a:t>
            </a:r>
            <a:r>
              <a:rPr lang="ko-KR" altLang="en-US" sz="3200" b="1" dirty="0" err="1"/>
              <a:t>형변환</a:t>
            </a:r>
            <a:endParaRPr lang="en-KR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FABCA8-3408-8ABB-1378-A52DE528FFD3}"/>
              </a:ext>
            </a:extLst>
          </p:cNvPr>
          <p:cNvSpPr txBox="1"/>
          <p:nvPr/>
        </p:nvSpPr>
        <p:spPr>
          <a:xfrm>
            <a:off x="5825068" y="664010"/>
            <a:ext cx="5176916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2-9</a:t>
            </a:r>
            <a:r>
              <a:rPr lang="ko-KR" altLang="en-US" b="1" dirty="0"/>
              <a:t> </a:t>
            </a:r>
            <a:r>
              <a:rPr lang="ko-KR" altLang="en-US" b="1" dirty="0" err="1"/>
              <a:t>형변환</a:t>
            </a:r>
            <a:endParaRPr lang="en-KR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9DEB3C-894D-C9FA-AB34-B42B46527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533" y="2249500"/>
            <a:ext cx="5895623" cy="19777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B1C945-ADEA-FE69-44D7-B9315D5A4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4688" y="4402963"/>
            <a:ext cx="6369756" cy="190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478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37A4AC-E763-CF7F-FAE6-990E5AE93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47</a:t>
            </a:fld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960055-F27C-ED20-35BE-9BA3B74C2D09}"/>
              </a:ext>
            </a:extLst>
          </p:cNvPr>
          <p:cNvSpPr txBox="1"/>
          <p:nvPr/>
        </p:nvSpPr>
        <p:spPr>
          <a:xfrm>
            <a:off x="2035628" y="1611085"/>
            <a:ext cx="9332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자동 </a:t>
            </a:r>
            <a:r>
              <a:rPr lang="ko-KR" altLang="en-US" sz="3200" b="1" dirty="0" err="1"/>
              <a:t>형변환</a:t>
            </a:r>
            <a:endParaRPr lang="en-KR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FABCA8-3408-8ABB-1378-A52DE528FFD3}"/>
              </a:ext>
            </a:extLst>
          </p:cNvPr>
          <p:cNvSpPr txBox="1"/>
          <p:nvPr/>
        </p:nvSpPr>
        <p:spPr>
          <a:xfrm>
            <a:off x="5825068" y="664010"/>
            <a:ext cx="5176916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2-9</a:t>
            </a:r>
            <a:r>
              <a:rPr lang="ko-KR" altLang="en-US" b="1" dirty="0"/>
              <a:t> </a:t>
            </a:r>
            <a:r>
              <a:rPr lang="ko-KR" altLang="en-US" b="1" dirty="0" err="1"/>
              <a:t>형변환</a:t>
            </a:r>
            <a:endParaRPr lang="en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B9FFE5-F51A-B4AC-AB46-CB317585D687}"/>
              </a:ext>
            </a:extLst>
          </p:cNvPr>
          <p:cNvSpPr txBox="1"/>
          <p:nvPr/>
        </p:nvSpPr>
        <p:spPr>
          <a:xfrm>
            <a:off x="1371599" y="2460171"/>
            <a:ext cx="9747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값을 </a:t>
            </a:r>
            <a:r>
              <a:rPr lang="ko-KR" altLang="en-US" sz="2800" b="1" dirty="0">
                <a:solidFill>
                  <a:srgbClr val="FF0000"/>
                </a:solidFill>
              </a:rPr>
              <a:t>최대한 보존</a:t>
            </a:r>
            <a:r>
              <a:rPr lang="ko-KR" altLang="en-US" sz="2800" b="1" dirty="0"/>
              <a:t>할 수 있는 타입으로 변환</a:t>
            </a:r>
            <a:endParaRPr lang="en-KR" sz="2800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A75F42-F840-3D6A-123E-A23061520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999" y="3140528"/>
            <a:ext cx="8119535" cy="16404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9783B8-5C25-3C0A-6396-9B8622B28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400" y="4949213"/>
            <a:ext cx="5466644" cy="145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5401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37A4AC-E763-CF7F-FAE6-990E5AE93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48</a:t>
            </a:fld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960055-F27C-ED20-35BE-9BA3B74C2D09}"/>
              </a:ext>
            </a:extLst>
          </p:cNvPr>
          <p:cNvSpPr txBox="1"/>
          <p:nvPr/>
        </p:nvSpPr>
        <p:spPr>
          <a:xfrm>
            <a:off x="2035628" y="1611085"/>
            <a:ext cx="9332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자주 사용되는 변환</a:t>
            </a:r>
            <a:endParaRPr lang="en-KR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FABCA8-3408-8ABB-1378-A52DE528FFD3}"/>
              </a:ext>
            </a:extLst>
          </p:cNvPr>
          <p:cNvSpPr txBox="1"/>
          <p:nvPr/>
        </p:nvSpPr>
        <p:spPr>
          <a:xfrm>
            <a:off x="5825068" y="664010"/>
            <a:ext cx="5176916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2-9</a:t>
            </a:r>
            <a:r>
              <a:rPr lang="ko-KR" altLang="en-US" b="1" dirty="0"/>
              <a:t> </a:t>
            </a:r>
            <a:r>
              <a:rPr lang="ko-KR" altLang="en-US" b="1" dirty="0" err="1"/>
              <a:t>형변환</a:t>
            </a:r>
            <a:endParaRPr lang="en-KR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2BD80-D35F-AB23-72F4-AB1D6BF0A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539" y="2413001"/>
            <a:ext cx="4101394" cy="17884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D15690-B52D-3CEB-16A5-C5786CE9E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978" y="4442819"/>
            <a:ext cx="5659187" cy="20708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82D2BE-3DBF-1A28-679E-80970BA28C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075" y="1709326"/>
            <a:ext cx="4584107" cy="175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19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7032978" y="664010"/>
            <a:ext cx="3969005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2-2</a:t>
            </a:r>
            <a:r>
              <a:rPr lang="ko-KR" altLang="en-US" b="1" dirty="0"/>
              <a:t> 변수의 선언과 타입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2" y="1611085"/>
            <a:ext cx="6427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변수의 타입 추론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JDK 10</a:t>
            </a:r>
            <a:endParaRPr lang="en-KR" sz="3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5E8FFA-2E0C-DFE2-51D1-BB31C85D7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845" y="2387962"/>
            <a:ext cx="7772400" cy="1449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18F25F-1E5B-631E-64BE-8AFFCF290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021" y="4074774"/>
            <a:ext cx="10143980" cy="108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641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6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2" y="1611085"/>
            <a:ext cx="9568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변수의 이름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알기 쉬운 이름으로</a:t>
            </a:r>
            <a:endParaRPr lang="en-KR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E5B5D0-784D-CBC1-758F-B8EB01512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972" y="2361921"/>
            <a:ext cx="7032171" cy="36249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7BD860-F9B8-436F-03CC-F82F0415B8E0}"/>
              </a:ext>
            </a:extLst>
          </p:cNvPr>
          <p:cNvSpPr txBox="1"/>
          <p:nvPr/>
        </p:nvSpPr>
        <p:spPr>
          <a:xfrm>
            <a:off x="7032978" y="664010"/>
            <a:ext cx="3969005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2-2</a:t>
            </a:r>
            <a:r>
              <a:rPr lang="ko-KR" altLang="en-US" b="1" dirty="0"/>
              <a:t> 변수의 선언과 타입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1755380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7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2" y="1611085"/>
            <a:ext cx="9568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변수의 이름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ko-KR" altLang="en-US" sz="3200" b="1" dirty="0" err="1"/>
              <a:t>예약어</a:t>
            </a:r>
            <a:r>
              <a:rPr lang="ko-KR" altLang="en-US" sz="3200" b="1" dirty="0"/>
              <a:t> 목록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9B6AF-FD8C-0969-C7F9-5A5F79777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42" y="2288054"/>
            <a:ext cx="8983699" cy="39712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C36540-4592-FBFC-441A-C6343AA154E5}"/>
              </a:ext>
            </a:extLst>
          </p:cNvPr>
          <p:cNvSpPr txBox="1"/>
          <p:nvPr/>
        </p:nvSpPr>
        <p:spPr>
          <a:xfrm>
            <a:off x="7032978" y="664010"/>
            <a:ext cx="3969005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2-2</a:t>
            </a:r>
            <a:r>
              <a:rPr lang="ko-KR" altLang="en-US" b="1" dirty="0"/>
              <a:t> 변수의 선언과 타입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2629331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8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2" y="1611085"/>
            <a:ext cx="10831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변수의 이름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문맥 </a:t>
            </a:r>
            <a:r>
              <a:rPr lang="ko-KR" altLang="en-US" sz="3200" b="1" dirty="0" err="1"/>
              <a:t>예약어</a:t>
            </a:r>
            <a:r>
              <a:rPr lang="ko-KR" altLang="en-US" sz="3200" b="1" dirty="0"/>
              <a:t> 목록</a:t>
            </a:r>
            <a:endParaRPr lang="en-KR" sz="3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8B1DAD-6AE3-EC77-9886-3D1B96808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84" y="2231510"/>
            <a:ext cx="9904653" cy="2275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8A0949-D86D-9566-EE63-E95049C4D6D0}"/>
              </a:ext>
            </a:extLst>
          </p:cNvPr>
          <p:cNvSpPr txBox="1"/>
          <p:nvPr/>
        </p:nvSpPr>
        <p:spPr>
          <a:xfrm>
            <a:off x="7032978" y="664010"/>
            <a:ext cx="3969005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2-2</a:t>
            </a:r>
            <a:r>
              <a:rPr lang="ko-KR" altLang="en-US" b="1" dirty="0"/>
              <a:t> 변수의 선언과 타입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3093910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9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2" y="1611085"/>
            <a:ext cx="9568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변수의 타입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어떤 값을 저장할 것인가</a:t>
            </a:r>
            <a:r>
              <a:rPr lang="en-US" altLang="ko-KR" sz="3200" b="1" dirty="0"/>
              <a:t>?</a:t>
            </a:r>
            <a:endParaRPr lang="en-KR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A359F8-4D4C-F0F0-149A-08DF667D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511" y="2517868"/>
            <a:ext cx="6651978" cy="30474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CA66E8-CF4D-F79F-6601-2F409F7BC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8117" y="2513190"/>
            <a:ext cx="2377217" cy="11218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2C7AB9-5437-6864-C005-50738815EBE0}"/>
              </a:ext>
            </a:extLst>
          </p:cNvPr>
          <p:cNvSpPr txBox="1"/>
          <p:nvPr/>
        </p:nvSpPr>
        <p:spPr>
          <a:xfrm>
            <a:off x="7032978" y="664010"/>
            <a:ext cx="3969005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2-2</a:t>
            </a:r>
            <a:r>
              <a:rPr lang="ko-KR" altLang="en-US" b="1" dirty="0"/>
              <a:t> 변수의 선언과 타입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308845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5317</TotalTime>
  <Words>675</Words>
  <Application>Microsoft Macintosh PowerPoint</Application>
  <PresentationFormat>Widescreen</PresentationFormat>
  <Paragraphs>232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맑은 고딕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seong Namkung</dc:creator>
  <cp:lastModifiedBy>seong Namkung</cp:lastModifiedBy>
  <cp:revision>184</cp:revision>
  <dcterms:created xsi:type="dcterms:W3CDTF">2025-07-12T07:57:13Z</dcterms:created>
  <dcterms:modified xsi:type="dcterms:W3CDTF">2025-07-21T10:36:20Z</dcterms:modified>
</cp:coreProperties>
</file>